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8229600" cx="14630400"/>
  <p:notesSz cx="8229600" cy="14630400"/>
  <p:embeddedFontLst>
    <p:embeddedFont>
      <p:font typeface="Inter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2" roundtripDataSignature="AMtx7miiPsRIB4Xo3s9tyUdACaKPQrXR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Inter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Inter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Inter-boldItalic.fntdata"/><Relationship Id="rId30" Type="http://schemas.openxmlformats.org/officeDocument/2006/relationships/font" Target="fonts/Inter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" name="Google Shape;95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8" name="Google Shape;348;p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6" name="Google Shape;376;p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1" name="Google Shape;401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5" name="Google Shape;425;p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9" name="Google Shape;459;p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6" name="Google Shape;476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4" name="Google Shape;494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8" name="Google Shape;518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8" name="Google Shape;538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6" name="Google Shape;58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7" name="Google Shape;587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aa12b1c7ca_1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g3aa12b1c7ca_1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" name="Google Shape;113;g3aa12b1c7ca_1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9" name="Google Shape;629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8" name="Google Shape;66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9" name="Google Shape;669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0" name="Google Shape;680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1" name="Google Shape;681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9" name="Google Shape;709;p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0" name="Google Shape;710;p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" name="Google Shape;14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0" name="Google Shape;200;p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aa12b1c7ca_2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3aa12b1c7ca_2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4" name="Google Shape;254;g3aa12b1c7ca_2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6" name="Google Shape;316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7 master">
  <p:cSld name="Slide 17 master">
    <p:bg>
      <p:bgPr>
        <a:solidFill>
          <a:srgbClr val="000000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3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7" name="Google Shape;47;p3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8 master">
  <p:cSld name="Slide 18 master">
    <p:bg>
      <p:bgPr>
        <a:solidFill>
          <a:srgbClr val="000000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3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1" name="Google Shape;51;p3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3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5" name="Google Shape;55;p3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3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9" name="Google Shape;59;p3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4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63" name="Google Shape;63;p4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9 master">
  <p:cSld name="Slide 19 master">
    <p:bg>
      <p:bgPr>
        <a:solidFill>
          <a:srgbClr val="000000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4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67" name="Google Shape;67;p4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0 master">
  <p:cSld name="Slide 20 master">
    <p:bg>
      <p:bgPr>
        <a:solidFill>
          <a:srgbClr val="000000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4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71" name="Google Shape;71;p4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bg>
      <p:bgPr>
        <a:solidFill>
          <a:srgbClr val="000000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4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75" name="Google Shape;75;p4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6 master">
  <p:cSld name="Slide 16 master">
    <p:bg>
      <p:bgPr>
        <a:solidFill>
          <a:srgbClr val="000000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79" name="Google Shape;79;p4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3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83" name="Google Shape;83;p3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5" name="Google Shape;15;p2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2 master">
  <p:cSld name="Slide 12 master">
    <p:bg>
      <p:bgPr>
        <a:solidFill>
          <a:srgbClr val="000000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4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87" name="Google Shape;87;p4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4 master">
  <p:cSld name="Slide 14 master">
    <p:bg>
      <p:bgPr>
        <a:solidFill>
          <a:srgbClr val="000000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4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91" name="Google Shape;91;p4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9" name="Google Shape;19;p2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3" name="Google Shape;23;p2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3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7" name="Google Shape;27;p3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bg>
      <p:bgPr>
        <a:solidFill>
          <a:srgbClr val="000000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1" name="Google Shape;31;p3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3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5" name="Google Shape;35;p3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3 master">
  <p:cSld name="Slide 13 master">
    <p:bg>
      <p:bgPr>
        <a:solidFill>
          <a:srgbClr val="000000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3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9" name="Google Shape;39;p3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5 master">
  <p:cSld name="Slide 15 master">
    <p:bg>
      <p:bgPr>
        <a:solidFill>
          <a:srgbClr val="000000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3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3" name="Google Shape;43;p3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23" Type="http://schemas.openxmlformats.org/officeDocument/2006/relationships/theme" Target="../theme/theme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5"/>
          <p:cNvPicPr preferRelativeResize="0"/>
          <p:nvPr/>
        </p:nvPicPr>
        <p:blipFill rotWithShape="1">
          <a:blip r:embed="rId1">
            <a:alphaModFix/>
          </a:blip>
          <a:srcRect b="15469" l="0" r="0" t="0"/>
          <a:stretch/>
        </p:blipFill>
        <p:spPr>
          <a:xfrm>
            <a:off x="152400" y="152400"/>
            <a:ext cx="581025" cy="4572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3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7" Type="http://schemas.openxmlformats.org/officeDocument/2006/relationships/image" Target="../media/image25.png"/><Relationship Id="rId8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Relationship Id="rId4" Type="http://schemas.openxmlformats.org/officeDocument/2006/relationships/image" Target="../media/image15.png"/><Relationship Id="rId5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33.png"/><Relationship Id="rId5" Type="http://schemas.openxmlformats.org/officeDocument/2006/relationships/image" Target="../media/image26.png"/><Relationship Id="rId6" Type="http://schemas.openxmlformats.org/officeDocument/2006/relationships/image" Target="../media/image29.png"/><Relationship Id="rId7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.png"/><Relationship Id="rId10" Type="http://schemas.openxmlformats.org/officeDocument/2006/relationships/image" Target="../media/image42.png"/><Relationship Id="rId12" Type="http://schemas.openxmlformats.org/officeDocument/2006/relationships/image" Target="../media/image30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Relationship Id="rId9" Type="http://schemas.openxmlformats.org/officeDocument/2006/relationships/image" Target="../media/image44.png"/><Relationship Id="rId5" Type="http://schemas.openxmlformats.org/officeDocument/2006/relationships/image" Target="../media/image34.png"/><Relationship Id="rId6" Type="http://schemas.openxmlformats.org/officeDocument/2006/relationships/image" Target="../media/image31.png"/><Relationship Id="rId7" Type="http://schemas.openxmlformats.org/officeDocument/2006/relationships/image" Target="../media/image38.png"/><Relationship Id="rId8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7" name="Google Shape;9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"/>
          <p:cNvSpPr/>
          <p:nvPr/>
        </p:nvSpPr>
        <p:spPr>
          <a:xfrm>
            <a:off x="595500" y="1365150"/>
            <a:ext cx="65322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Tupã Studios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"/>
          <p:cNvSpPr/>
          <p:nvPr/>
        </p:nvSpPr>
        <p:spPr>
          <a:xfrm>
            <a:off x="595500" y="2164650"/>
            <a:ext cx="82476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50"/>
              <a:buFont typeface="Inter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Infraestrutura de TI e Segurança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"/>
          <p:cNvSpPr/>
          <p:nvPr/>
        </p:nvSpPr>
        <p:spPr>
          <a:xfrm>
            <a:off x="595490" y="3007743"/>
            <a:ext cx="7556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Protegendo propriedade intelectual. Garantindo escalabilidade. Conectando 210 funcionários em 4 escritórios.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"/>
          <p:cNvPicPr preferRelativeResize="0"/>
          <p:nvPr/>
        </p:nvPicPr>
        <p:blipFill rotWithShape="1">
          <a:blip r:embed="rId4">
            <a:alphaModFix/>
          </a:blip>
          <a:srcRect b="15469" l="0" r="0" t="0"/>
          <a:stretch/>
        </p:blipFill>
        <p:spPr>
          <a:xfrm>
            <a:off x="212775" y="224900"/>
            <a:ext cx="581025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"/>
          <p:cNvSpPr/>
          <p:nvPr/>
        </p:nvSpPr>
        <p:spPr>
          <a:xfrm>
            <a:off x="595509" y="4296149"/>
            <a:ext cx="30303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99"/>
              <a:buFont typeface="Inter"/>
              <a:buNone/>
            </a:pPr>
            <a:r>
              <a:rPr b="1" i="0" lang="en-US" sz="2123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Integrantes do Projeto</a:t>
            </a:r>
            <a:endParaRPr b="0" i="0" sz="212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"/>
          <p:cNvSpPr/>
          <p:nvPr/>
        </p:nvSpPr>
        <p:spPr>
          <a:xfrm>
            <a:off x="595499" y="4807253"/>
            <a:ext cx="71307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575" lvl="0" marL="323575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1"/>
              <a:buFont typeface="Inter"/>
              <a:buChar char="•"/>
            </a:pPr>
            <a:r>
              <a:rPr b="0" i="0" lang="en-US" sz="1651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BRUNO MARQUES MARTINS </a:t>
            </a:r>
            <a:endParaRPr b="0" i="0" sz="165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"/>
          <p:cNvSpPr/>
          <p:nvPr/>
        </p:nvSpPr>
        <p:spPr>
          <a:xfrm>
            <a:off x="595499" y="5224532"/>
            <a:ext cx="71307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575" lvl="0" marL="323575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1"/>
              <a:buFont typeface="Inter"/>
              <a:buChar char="•"/>
            </a:pPr>
            <a:r>
              <a:rPr b="0" i="0" lang="en-US" sz="1651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ENZO GABRIEL GONÇALVES DE ABREU </a:t>
            </a:r>
            <a:endParaRPr b="0" i="0" sz="165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"/>
          <p:cNvSpPr/>
          <p:nvPr/>
        </p:nvSpPr>
        <p:spPr>
          <a:xfrm>
            <a:off x="595499" y="5641812"/>
            <a:ext cx="71307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575" lvl="0" marL="323575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1"/>
              <a:buFont typeface="Inter"/>
              <a:buChar char="•"/>
            </a:pPr>
            <a:r>
              <a:rPr b="0" i="0" lang="en-US" sz="1651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IGOR SALDANHA DE ARAÚJO GARCIA NAVARRO </a:t>
            </a:r>
            <a:endParaRPr b="0" i="0" sz="165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"/>
          <p:cNvSpPr/>
          <p:nvPr/>
        </p:nvSpPr>
        <p:spPr>
          <a:xfrm>
            <a:off x="595499" y="6059091"/>
            <a:ext cx="71307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575" lvl="0" marL="323575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1"/>
              <a:buFont typeface="Inter"/>
              <a:buChar char="•"/>
            </a:pPr>
            <a:r>
              <a:rPr b="0" i="0" lang="en-US" sz="1651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KAIQUE DIAS GONÇALVES DA SILVA </a:t>
            </a:r>
            <a:endParaRPr b="0" i="0" sz="165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"/>
          <p:cNvSpPr/>
          <p:nvPr/>
        </p:nvSpPr>
        <p:spPr>
          <a:xfrm>
            <a:off x="595499" y="6476371"/>
            <a:ext cx="71307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575" lvl="0" marL="323575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1"/>
              <a:buFont typeface="Inter"/>
              <a:buChar char="•"/>
            </a:pPr>
            <a:r>
              <a:rPr b="0" i="0" lang="en-US" sz="1651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KAIQUE OLIVEIRA COSTA </a:t>
            </a:r>
            <a:endParaRPr b="0" i="0" sz="165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"/>
          <p:cNvSpPr/>
          <p:nvPr/>
        </p:nvSpPr>
        <p:spPr>
          <a:xfrm>
            <a:off x="595499" y="6893650"/>
            <a:ext cx="71307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575" lvl="0" marL="323575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1"/>
              <a:buFont typeface="Inter"/>
              <a:buChar char="•"/>
            </a:pPr>
            <a:r>
              <a:rPr b="0" i="0" lang="en-US" sz="1651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LUIZ FELIPE SILVA ROBERTO </a:t>
            </a:r>
            <a:endParaRPr b="0" i="0" sz="165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"/>
          <p:cNvSpPr/>
          <p:nvPr/>
        </p:nvSpPr>
        <p:spPr>
          <a:xfrm>
            <a:off x="595499" y="7310930"/>
            <a:ext cx="71307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575" lvl="0" marL="323575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1"/>
              <a:buFont typeface="Inter"/>
              <a:buChar char="•"/>
            </a:pPr>
            <a:r>
              <a:rPr b="0" i="0" lang="en-US" sz="1651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MURILO ANTÔNIO AMORIM SILVA</a:t>
            </a:r>
            <a:endParaRPr b="0" i="0" sz="165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0"/>
          <p:cNvSpPr/>
          <p:nvPr/>
        </p:nvSpPr>
        <p:spPr>
          <a:xfrm>
            <a:off x="793804" y="843849"/>
            <a:ext cx="68784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Inter"/>
              <a:buNone/>
            </a:pPr>
            <a:r>
              <a:rPr b="1" i="0" lang="en-US" sz="31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Pilar 2: Análise de Riscos por Setor</a:t>
            </a:r>
            <a:endParaRPr b="0" i="0" sz="3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10"/>
          <p:cNvSpPr/>
          <p:nvPr/>
        </p:nvSpPr>
        <p:spPr>
          <a:xfrm>
            <a:off x="793790" y="1525727"/>
            <a:ext cx="130428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50"/>
              <a:buFont typeface="Inter"/>
              <a:buNone/>
            </a:pPr>
            <a:r>
              <a:rPr b="0" i="0" lang="en-US" sz="13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 seguir, uma análise visual detalhada dos riscos de segurança para cada setor, destacando os níveis de vulnerabilidade e os requisitos de estratégias específicas.</a:t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52" name="Google Shape;35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264450"/>
            <a:ext cx="368498" cy="368498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10"/>
          <p:cNvSpPr/>
          <p:nvPr/>
        </p:nvSpPr>
        <p:spPr>
          <a:xfrm>
            <a:off x="793790" y="2817138"/>
            <a:ext cx="18429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1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Desenvolvimento</a:t>
            </a:r>
            <a:endParaRPr b="0" i="0" sz="1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10"/>
          <p:cNvSpPr/>
          <p:nvPr/>
        </p:nvSpPr>
        <p:spPr>
          <a:xfrm>
            <a:off x="793790" y="3135868"/>
            <a:ext cx="64293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50"/>
              <a:buFont typeface="Inter"/>
              <a:buNone/>
            </a:pPr>
            <a:r>
              <a:rPr b="0" i="0" lang="en-US" sz="1250" u="none" cap="none" strike="noStrike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Alto risco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: Vulnerabilidades críticas em código e processos de desenvolvimento.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55" name="Google Shape;35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07235" y="2264450"/>
            <a:ext cx="368498" cy="368498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10"/>
          <p:cNvSpPr/>
          <p:nvPr/>
        </p:nvSpPr>
        <p:spPr>
          <a:xfrm>
            <a:off x="7407235" y="2817138"/>
            <a:ext cx="18429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1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Segurança Digital</a:t>
            </a:r>
            <a:endParaRPr b="0" i="0" sz="1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10"/>
          <p:cNvSpPr/>
          <p:nvPr/>
        </p:nvSpPr>
        <p:spPr>
          <a:xfrm>
            <a:off x="7407235" y="3135868"/>
            <a:ext cx="64293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50"/>
              <a:buFont typeface="Inter"/>
              <a:buNone/>
            </a:pPr>
            <a:r>
              <a:rPr b="0" i="0" lang="en-US" sz="1250" u="none" cap="none" strike="noStrike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Risco extremo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: Maior exposição devido à natureza das operações e acesso privilegiado.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58" name="Google Shape;358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790" y="3666411"/>
            <a:ext cx="368498" cy="368498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10"/>
          <p:cNvSpPr/>
          <p:nvPr/>
        </p:nvSpPr>
        <p:spPr>
          <a:xfrm>
            <a:off x="793790" y="4219099"/>
            <a:ext cx="18429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1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Marketing</a:t>
            </a:r>
            <a:endParaRPr b="0" i="0" sz="1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10"/>
          <p:cNvSpPr/>
          <p:nvPr/>
        </p:nvSpPr>
        <p:spPr>
          <a:xfrm>
            <a:off x="793790" y="4537829"/>
            <a:ext cx="64293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150"/>
              <a:buFont typeface="Inter"/>
              <a:buNone/>
            </a:pPr>
            <a:r>
              <a:rPr b="0" i="0" lang="en-US" sz="1250" u="none" cap="none" strike="noStrike">
                <a:solidFill>
                  <a:srgbClr val="FFC000"/>
                </a:solidFill>
                <a:latin typeface="Inter"/>
                <a:ea typeface="Inter"/>
                <a:cs typeface="Inter"/>
                <a:sym typeface="Inter"/>
              </a:rPr>
              <a:t>Risco moderado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: Uso extensivo de ferramentas de terceiros (ex: Adobe) e dados de clientes.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61" name="Google Shape;361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07235" y="3666411"/>
            <a:ext cx="368498" cy="368498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10"/>
          <p:cNvSpPr/>
          <p:nvPr/>
        </p:nvSpPr>
        <p:spPr>
          <a:xfrm>
            <a:off x="7407235" y="4219099"/>
            <a:ext cx="18429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1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Administração</a:t>
            </a:r>
            <a:endParaRPr b="0" i="0" sz="1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10"/>
          <p:cNvSpPr/>
          <p:nvPr/>
        </p:nvSpPr>
        <p:spPr>
          <a:xfrm>
            <a:off x="7407235" y="4537829"/>
            <a:ext cx="64293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150"/>
              <a:buFont typeface="Inter"/>
              <a:buNone/>
            </a:pPr>
            <a:r>
              <a:rPr b="0" i="0" lang="en-US" sz="1250" u="none" cap="none" strike="noStrike">
                <a:solidFill>
                  <a:srgbClr val="008000"/>
                </a:solidFill>
                <a:latin typeface="Inter"/>
                <a:ea typeface="Inter"/>
                <a:cs typeface="Inter"/>
                <a:sym typeface="Inter"/>
              </a:rPr>
              <a:t>Risco controlado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: Dependência de sistemas SAP, com controles de segurança estabelecidos.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64" name="Google Shape;364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3790" y="5304115"/>
            <a:ext cx="368498" cy="368498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10"/>
          <p:cNvSpPr/>
          <p:nvPr/>
        </p:nvSpPr>
        <p:spPr>
          <a:xfrm>
            <a:off x="793790" y="5856803"/>
            <a:ext cx="18429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1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Atendimento</a:t>
            </a:r>
            <a:endParaRPr b="0" i="0" sz="1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10"/>
          <p:cNvSpPr/>
          <p:nvPr/>
        </p:nvSpPr>
        <p:spPr>
          <a:xfrm>
            <a:off x="793790" y="6175534"/>
            <a:ext cx="64293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150"/>
              <a:buFont typeface="Inter"/>
              <a:buNone/>
            </a:pPr>
            <a:r>
              <a:rPr b="0" i="0" lang="en-US" sz="1250" u="none" cap="none" strike="noStrike">
                <a:solidFill>
                  <a:srgbClr val="008000"/>
                </a:solidFill>
                <a:latin typeface="Inter"/>
                <a:ea typeface="Inter"/>
                <a:cs typeface="Inter"/>
                <a:sym typeface="Inter"/>
              </a:rPr>
              <a:t>Risco baixo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: Ambiente baseado em Ubuntu e Zendesk, com menor superfície de ataque.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67" name="Google Shape;367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07235" y="5304115"/>
            <a:ext cx="368498" cy="368498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10"/>
          <p:cNvSpPr/>
          <p:nvPr/>
        </p:nvSpPr>
        <p:spPr>
          <a:xfrm>
            <a:off x="7407235" y="5856803"/>
            <a:ext cx="18429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1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Inovação</a:t>
            </a:r>
            <a:endParaRPr b="0" i="0" sz="1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10"/>
          <p:cNvSpPr/>
          <p:nvPr/>
        </p:nvSpPr>
        <p:spPr>
          <a:xfrm>
            <a:off x="7407235" y="6175534"/>
            <a:ext cx="64293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150"/>
              <a:buFont typeface="Inter"/>
              <a:buNone/>
            </a:pPr>
            <a:r>
              <a:rPr b="0" i="0" lang="en-US" sz="1250" u="none" cap="none" strike="noStrike">
                <a:solidFill>
                  <a:srgbClr val="008000"/>
                </a:solidFill>
                <a:latin typeface="Inter"/>
                <a:ea typeface="Inter"/>
                <a:cs typeface="Inter"/>
                <a:sym typeface="Inter"/>
              </a:rPr>
              <a:t>Menor risco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: Ambientes de teste e desenvolvimento isolados, minimizando o impacto.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10"/>
          <p:cNvSpPr/>
          <p:nvPr/>
        </p:nvSpPr>
        <p:spPr>
          <a:xfrm>
            <a:off x="793800" y="6914225"/>
            <a:ext cx="130428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50"/>
              <a:buFont typeface="Inter"/>
              <a:buNone/>
            </a:pPr>
            <a:r>
              <a:rPr b="0" i="0" lang="en-US" sz="13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Esta análise demonstra a importância de adaptar as estratégias de segurança cibernética às vulnerabilidades específicas de cada departamento. É crucial priorizar os setores de </a:t>
            </a:r>
            <a:r>
              <a:rPr b="0" i="0" lang="en-US" sz="1350" u="none" cap="none" strike="noStrike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Desenvolvimento</a:t>
            </a:r>
            <a:r>
              <a:rPr b="0" i="0" lang="en-US" sz="13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e </a:t>
            </a:r>
            <a:r>
              <a:rPr b="0" i="0" lang="en-US" sz="1350" u="none" cap="none" strike="noStrike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Segurança Digital</a:t>
            </a:r>
            <a:r>
              <a:rPr b="0" i="0" lang="en-US" sz="13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para atenção imediata, implementando medidas robustas para mitigar riscos críticos.</a:t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10"/>
          <p:cNvSpPr/>
          <p:nvPr/>
        </p:nvSpPr>
        <p:spPr>
          <a:xfrm>
            <a:off x="12801600" y="7785725"/>
            <a:ext cx="17577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" name="Google Shape;372;p10"/>
          <p:cNvPicPr preferRelativeResize="0"/>
          <p:nvPr/>
        </p:nvPicPr>
        <p:blipFill rotWithShape="1">
          <a:blip r:embed="rId9">
            <a:alphaModFix/>
          </a:blip>
          <a:srcRect b="15469" l="0" r="0" t="0"/>
          <a:stretch/>
        </p:blipFill>
        <p:spPr>
          <a:xfrm>
            <a:off x="212775" y="224900"/>
            <a:ext cx="581025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1"/>
          <p:cNvSpPr/>
          <p:nvPr/>
        </p:nvSpPr>
        <p:spPr>
          <a:xfrm>
            <a:off x="366865" y="987028"/>
            <a:ext cx="116388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Análise Completa de Riscos de Segurança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11"/>
          <p:cNvSpPr/>
          <p:nvPr/>
        </p:nvSpPr>
        <p:spPr>
          <a:xfrm>
            <a:off x="366875" y="2349487"/>
            <a:ext cx="47040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17"/>
              <a:buFont typeface="Inter"/>
              <a:buNone/>
            </a:pPr>
            <a:r>
              <a:rPr b="1" i="0" lang="en-US" sz="2517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Distribuição do Nível de Risco</a:t>
            </a:r>
            <a:endParaRPr b="0" i="0" sz="251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80" name="Google Shape;38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75" y="3046920"/>
            <a:ext cx="7145841" cy="3707192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11"/>
          <p:cNvSpPr/>
          <p:nvPr/>
        </p:nvSpPr>
        <p:spPr>
          <a:xfrm>
            <a:off x="1819647" y="6788993"/>
            <a:ext cx="259500" cy="259500"/>
          </a:xfrm>
          <a:prstGeom prst="roundRect">
            <a:avLst>
              <a:gd fmla="val 8063" name="adj"/>
            </a:avLst>
          </a:prstGeom>
          <a:solidFill>
            <a:srgbClr val="161736"/>
          </a:solidFill>
          <a:ln>
            <a:noFill/>
          </a:ln>
        </p:spPr>
        <p:txBody>
          <a:bodyPr anchorCtr="0" anchor="ctr" bIns="104600" lIns="104600" spcFirstLastPara="1" rIns="104600" wrap="square" tIns="104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11"/>
          <p:cNvSpPr/>
          <p:nvPr/>
        </p:nvSpPr>
        <p:spPr>
          <a:xfrm>
            <a:off x="2148950" y="6788993"/>
            <a:ext cx="4836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03"/>
              <a:buFont typeface="Inter"/>
              <a:buNone/>
            </a:pPr>
            <a:r>
              <a:rPr b="0" i="0" lang="en-US" sz="2002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Alto</a:t>
            </a:r>
            <a:endParaRPr b="0" i="0" sz="2002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11"/>
          <p:cNvSpPr/>
          <p:nvPr/>
        </p:nvSpPr>
        <p:spPr>
          <a:xfrm>
            <a:off x="3393678" y="6788993"/>
            <a:ext cx="259500" cy="259500"/>
          </a:xfrm>
          <a:prstGeom prst="roundRect">
            <a:avLst>
              <a:gd fmla="val 8063" name="adj"/>
            </a:avLst>
          </a:prstGeom>
          <a:solidFill>
            <a:srgbClr val="3B3D8F"/>
          </a:solidFill>
          <a:ln>
            <a:noFill/>
          </a:ln>
        </p:spPr>
        <p:txBody>
          <a:bodyPr anchorCtr="0" anchor="ctr" bIns="104600" lIns="104600" spcFirstLastPara="1" rIns="104600" wrap="square" tIns="104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11"/>
          <p:cNvSpPr/>
          <p:nvPr/>
        </p:nvSpPr>
        <p:spPr>
          <a:xfrm>
            <a:off x="3722980" y="6788993"/>
            <a:ext cx="7629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03"/>
              <a:buFont typeface="Inter"/>
              <a:buNone/>
            </a:pPr>
            <a:r>
              <a:rPr b="0" i="0" lang="en-US" sz="2002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Médio</a:t>
            </a:r>
            <a:endParaRPr b="0" i="0" sz="2002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11"/>
          <p:cNvSpPr/>
          <p:nvPr/>
        </p:nvSpPr>
        <p:spPr>
          <a:xfrm>
            <a:off x="5247009" y="6788993"/>
            <a:ext cx="259500" cy="259500"/>
          </a:xfrm>
          <a:prstGeom prst="roundRect">
            <a:avLst>
              <a:gd fmla="val 8063" name="adj"/>
            </a:avLst>
          </a:prstGeom>
          <a:solidFill>
            <a:srgbClr val="7E80CA"/>
          </a:solidFill>
          <a:ln>
            <a:noFill/>
          </a:ln>
        </p:spPr>
        <p:txBody>
          <a:bodyPr anchorCtr="0" anchor="ctr" bIns="104600" lIns="104600" spcFirstLastPara="1" rIns="104600" wrap="square" tIns="104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11"/>
          <p:cNvSpPr/>
          <p:nvPr/>
        </p:nvSpPr>
        <p:spPr>
          <a:xfrm>
            <a:off x="5576311" y="6788993"/>
            <a:ext cx="6696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03"/>
              <a:buFont typeface="Inter"/>
              <a:buNone/>
            </a:pPr>
            <a:r>
              <a:rPr b="0" i="0" lang="en-US" sz="2002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Baixo</a:t>
            </a:r>
            <a:endParaRPr b="0" i="0" sz="2002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11"/>
          <p:cNvSpPr/>
          <p:nvPr/>
        </p:nvSpPr>
        <p:spPr>
          <a:xfrm>
            <a:off x="6884601" y="2349486"/>
            <a:ext cx="64020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81"/>
              <a:buFont typeface="Inter"/>
              <a:buNone/>
            </a:pPr>
            <a:r>
              <a:rPr b="1" i="0" lang="en-US" sz="258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Distribuição do Nível de Risco por Setor</a:t>
            </a:r>
            <a:endParaRPr b="0" i="0" sz="258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88" name="Google Shape;38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84601" y="3115408"/>
            <a:ext cx="7326048" cy="3304118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11"/>
          <p:cNvSpPr/>
          <p:nvPr/>
        </p:nvSpPr>
        <p:spPr>
          <a:xfrm>
            <a:off x="8169026" y="6785712"/>
            <a:ext cx="266100" cy="266100"/>
          </a:xfrm>
          <a:prstGeom prst="roundRect">
            <a:avLst>
              <a:gd fmla="val 8063" name="adj"/>
            </a:avLst>
          </a:prstGeom>
          <a:solidFill>
            <a:srgbClr val="161736"/>
          </a:solidFill>
          <a:ln>
            <a:noFill/>
          </a:ln>
        </p:spPr>
        <p:txBody>
          <a:bodyPr anchorCtr="0" anchor="ctr" bIns="107250" lIns="107250" spcFirstLastPara="1" rIns="107250" wrap="square" tIns="107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1"/>
          <p:cNvSpPr/>
          <p:nvPr/>
        </p:nvSpPr>
        <p:spPr>
          <a:xfrm>
            <a:off x="8506631" y="6785712"/>
            <a:ext cx="6867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3"/>
              <a:buFont typeface="Inter"/>
              <a:buNone/>
            </a:pPr>
            <a:r>
              <a:rPr b="0" i="0" lang="en-US" sz="2053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Baixo</a:t>
            </a:r>
            <a:endParaRPr b="0" i="0" sz="205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11"/>
          <p:cNvSpPr/>
          <p:nvPr/>
        </p:nvSpPr>
        <p:spPr>
          <a:xfrm>
            <a:off x="9973546" y="6785712"/>
            <a:ext cx="266100" cy="266100"/>
          </a:xfrm>
          <a:prstGeom prst="roundRect">
            <a:avLst>
              <a:gd fmla="val 8063" name="adj"/>
            </a:avLst>
          </a:prstGeom>
          <a:solidFill>
            <a:srgbClr val="303276"/>
          </a:solidFill>
          <a:ln>
            <a:noFill/>
          </a:ln>
        </p:spPr>
        <p:txBody>
          <a:bodyPr anchorCtr="0" anchor="ctr" bIns="107250" lIns="107250" spcFirstLastPara="1" rIns="107250" wrap="square" tIns="107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11"/>
          <p:cNvSpPr/>
          <p:nvPr/>
        </p:nvSpPr>
        <p:spPr>
          <a:xfrm>
            <a:off x="10311151" y="6785712"/>
            <a:ext cx="7821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3"/>
              <a:buFont typeface="Inter"/>
              <a:buNone/>
            </a:pPr>
            <a:r>
              <a:rPr b="0" i="0" lang="en-US" sz="2053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Médio</a:t>
            </a:r>
            <a:endParaRPr b="0" i="0" sz="205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11"/>
          <p:cNvSpPr/>
          <p:nvPr/>
        </p:nvSpPr>
        <p:spPr>
          <a:xfrm>
            <a:off x="11873605" y="6785712"/>
            <a:ext cx="266100" cy="266100"/>
          </a:xfrm>
          <a:prstGeom prst="roundRect">
            <a:avLst>
              <a:gd fmla="val 8063" name="adj"/>
            </a:avLst>
          </a:prstGeom>
          <a:solidFill>
            <a:srgbClr val="4B4EB5"/>
          </a:solidFill>
          <a:ln>
            <a:noFill/>
          </a:ln>
        </p:spPr>
        <p:txBody>
          <a:bodyPr anchorCtr="0" anchor="ctr" bIns="107250" lIns="107250" spcFirstLastPara="1" rIns="107250" wrap="square" tIns="107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11"/>
          <p:cNvSpPr/>
          <p:nvPr/>
        </p:nvSpPr>
        <p:spPr>
          <a:xfrm>
            <a:off x="12211210" y="6785712"/>
            <a:ext cx="495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3"/>
              <a:buFont typeface="Inter"/>
              <a:buNone/>
            </a:pPr>
            <a:r>
              <a:rPr b="0" i="0" lang="en-US" sz="2053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Alto</a:t>
            </a:r>
            <a:endParaRPr b="0" i="0" sz="205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11"/>
          <p:cNvSpPr/>
          <p:nvPr/>
        </p:nvSpPr>
        <p:spPr>
          <a:xfrm>
            <a:off x="12801600" y="7770362"/>
            <a:ext cx="17577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11"/>
          <p:cNvSpPr txBox="1"/>
          <p:nvPr/>
        </p:nvSpPr>
        <p:spPr>
          <a:xfrm>
            <a:off x="4206300" y="7370150"/>
            <a:ext cx="234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Fonte: Autores do projeto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11"/>
          <p:cNvSpPr txBox="1"/>
          <p:nvPr/>
        </p:nvSpPr>
        <p:spPr>
          <a:xfrm>
            <a:off x="11873600" y="7370150"/>
            <a:ext cx="234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Fonte: Autores do projeto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2"/>
          <p:cNvSpPr/>
          <p:nvPr/>
        </p:nvSpPr>
        <p:spPr>
          <a:xfrm>
            <a:off x="1801475" y="917513"/>
            <a:ext cx="105318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50"/>
              <a:buFont typeface="Inter"/>
              <a:buNone/>
            </a:pPr>
            <a:r>
              <a:rPr b="1" i="0" lang="en-US" sz="41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Segurança em Camadas</a:t>
            </a:r>
            <a:endParaRPr b="0" i="0" sz="4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12"/>
          <p:cNvSpPr/>
          <p:nvPr/>
        </p:nvSpPr>
        <p:spPr>
          <a:xfrm>
            <a:off x="1801475" y="2029867"/>
            <a:ext cx="11060400" cy="1272900"/>
          </a:xfrm>
          <a:prstGeom prst="roundRect">
            <a:avLst>
              <a:gd fmla="val 9667" name="adj"/>
            </a:avLst>
          </a:prstGeom>
          <a:solidFill>
            <a:srgbClr val="FFFFFF"/>
          </a:solidFill>
          <a:ln cap="flat" cmpd="sng" w="25625">
            <a:solidFill>
              <a:srgbClr val="C1C1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2550" lIns="102550" spcFirstLastPara="1" rIns="102550" wrap="square" tIns="102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12"/>
          <p:cNvSpPr/>
          <p:nvPr/>
        </p:nvSpPr>
        <p:spPr>
          <a:xfrm>
            <a:off x="1768525" y="2029867"/>
            <a:ext cx="131700" cy="1272900"/>
          </a:xfrm>
          <a:prstGeom prst="roundRect">
            <a:avLst>
              <a:gd fmla="val 86852" name="adj"/>
            </a:avLst>
          </a:prstGeom>
          <a:solidFill>
            <a:srgbClr val="C2C3E6"/>
          </a:solidFill>
          <a:ln>
            <a:noFill/>
          </a:ln>
        </p:spPr>
        <p:txBody>
          <a:bodyPr anchorCtr="0" anchor="ctr" bIns="102550" lIns="102550" spcFirstLastPara="1" rIns="102550" wrap="square" tIns="102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12"/>
          <p:cNvSpPr/>
          <p:nvPr/>
        </p:nvSpPr>
        <p:spPr>
          <a:xfrm>
            <a:off x="2205796" y="2267575"/>
            <a:ext cx="39501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75"/>
              <a:buFont typeface="Inter"/>
              <a:buNone/>
            </a:pPr>
            <a:r>
              <a:rPr b="1" i="0" lang="en-US" sz="2075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Autenticação Multifator</a:t>
            </a:r>
            <a:endParaRPr b="0" i="0" sz="207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12"/>
          <p:cNvSpPr/>
          <p:nvPr/>
        </p:nvSpPr>
        <p:spPr>
          <a:xfrm>
            <a:off x="2205796" y="2726031"/>
            <a:ext cx="103500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26"/>
              <a:buFont typeface="Inter"/>
              <a:buNone/>
            </a:pPr>
            <a:r>
              <a:rPr b="0" i="0" lang="en-US" sz="1626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MFA obrigatório em todos os sistemas corporativos</a:t>
            </a:r>
            <a:endParaRPr b="0" i="0" sz="162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12"/>
          <p:cNvSpPr/>
          <p:nvPr/>
        </p:nvSpPr>
        <p:spPr>
          <a:xfrm>
            <a:off x="1801475" y="3515007"/>
            <a:ext cx="11060400" cy="1272900"/>
          </a:xfrm>
          <a:prstGeom prst="roundRect">
            <a:avLst>
              <a:gd fmla="val 9667" name="adj"/>
            </a:avLst>
          </a:prstGeom>
          <a:solidFill>
            <a:srgbClr val="FFFFFF"/>
          </a:solidFill>
          <a:ln cap="flat" cmpd="sng" w="25625">
            <a:solidFill>
              <a:srgbClr val="C1C1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2550" lIns="102550" spcFirstLastPara="1" rIns="102550" wrap="square" tIns="102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12"/>
          <p:cNvSpPr/>
          <p:nvPr/>
        </p:nvSpPr>
        <p:spPr>
          <a:xfrm>
            <a:off x="1768525" y="3515007"/>
            <a:ext cx="131700" cy="1272900"/>
          </a:xfrm>
          <a:prstGeom prst="roundRect">
            <a:avLst>
              <a:gd fmla="val 86852" name="adj"/>
            </a:avLst>
          </a:prstGeom>
          <a:solidFill>
            <a:srgbClr val="C2C3E6"/>
          </a:solidFill>
          <a:ln>
            <a:noFill/>
          </a:ln>
        </p:spPr>
        <p:txBody>
          <a:bodyPr anchorCtr="0" anchor="ctr" bIns="102550" lIns="102550" spcFirstLastPara="1" rIns="102550" wrap="square" tIns="102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12"/>
          <p:cNvSpPr/>
          <p:nvPr/>
        </p:nvSpPr>
        <p:spPr>
          <a:xfrm>
            <a:off x="2205796" y="3752716"/>
            <a:ext cx="40599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75"/>
              <a:buFont typeface="Inter"/>
              <a:buNone/>
            </a:pPr>
            <a:r>
              <a:rPr b="1" i="0" lang="en-US" sz="2075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Controle de Dispositivos</a:t>
            </a:r>
            <a:endParaRPr b="0" i="0" sz="207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12"/>
          <p:cNvSpPr/>
          <p:nvPr/>
        </p:nvSpPr>
        <p:spPr>
          <a:xfrm>
            <a:off x="2205796" y="4211170"/>
            <a:ext cx="103500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26"/>
              <a:buFont typeface="Inter"/>
              <a:buNone/>
            </a:pPr>
            <a:r>
              <a:rPr b="0" i="0" lang="en-US" sz="1626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Proibição de pendrives e dispositivos externos</a:t>
            </a:r>
            <a:endParaRPr b="0" i="0" sz="162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12"/>
          <p:cNvSpPr/>
          <p:nvPr/>
        </p:nvSpPr>
        <p:spPr>
          <a:xfrm>
            <a:off x="1801475" y="5000146"/>
            <a:ext cx="11060400" cy="1272900"/>
          </a:xfrm>
          <a:prstGeom prst="roundRect">
            <a:avLst>
              <a:gd fmla="val 9667" name="adj"/>
            </a:avLst>
          </a:prstGeom>
          <a:solidFill>
            <a:srgbClr val="FFFFFF"/>
          </a:solidFill>
          <a:ln cap="flat" cmpd="sng" w="25625">
            <a:solidFill>
              <a:srgbClr val="C1C1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2550" lIns="102550" spcFirstLastPara="1" rIns="102550" wrap="square" tIns="102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12"/>
          <p:cNvSpPr/>
          <p:nvPr/>
        </p:nvSpPr>
        <p:spPr>
          <a:xfrm>
            <a:off x="1768525" y="5000146"/>
            <a:ext cx="131700" cy="1272900"/>
          </a:xfrm>
          <a:prstGeom prst="roundRect">
            <a:avLst>
              <a:gd fmla="val 86852" name="adj"/>
            </a:avLst>
          </a:prstGeom>
          <a:solidFill>
            <a:srgbClr val="C2C3E6"/>
          </a:solidFill>
          <a:ln>
            <a:noFill/>
          </a:ln>
        </p:spPr>
        <p:txBody>
          <a:bodyPr anchorCtr="0" anchor="ctr" bIns="102550" lIns="102550" spcFirstLastPara="1" rIns="102550" wrap="square" tIns="102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12"/>
          <p:cNvSpPr/>
          <p:nvPr/>
        </p:nvSpPr>
        <p:spPr>
          <a:xfrm>
            <a:off x="2205796" y="5237855"/>
            <a:ext cx="34065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75"/>
              <a:buFont typeface="Inter"/>
              <a:buNone/>
            </a:pPr>
            <a:r>
              <a:rPr b="1" i="0" lang="en-US" sz="2075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Conscientização</a:t>
            </a:r>
            <a:endParaRPr b="0" i="0" sz="207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12"/>
          <p:cNvSpPr/>
          <p:nvPr/>
        </p:nvSpPr>
        <p:spPr>
          <a:xfrm>
            <a:off x="2205796" y="5696310"/>
            <a:ext cx="103500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26"/>
              <a:buFont typeface="Inter"/>
              <a:buNone/>
            </a:pPr>
            <a:r>
              <a:rPr b="0" i="0" lang="en-US" sz="1626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Treinamento contínuo contra phishing e engenharia social</a:t>
            </a:r>
            <a:endParaRPr b="0" i="0" sz="162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12"/>
          <p:cNvSpPr/>
          <p:nvPr/>
        </p:nvSpPr>
        <p:spPr>
          <a:xfrm>
            <a:off x="1801475" y="6485286"/>
            <a:ext cx="11060400" cy="1272900"/>
          </a:xfrm>
          <a:prstGeom prst="roundRect">
            <a:avLst>
              <a:gd fmla="val 9667" name="adj"/>
            </a:avLst>
          </a:prstGeom>
          <a:solidFill>
            <a:srgbClr val="FFFFFF"/>
          </a:solidFill>
          <a:ln cap="flat" cmpd="sng" w="25625">
            <a:solidFill>
              <a:srgbClr val="C1C1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2550" lIns="102550" spcFirstLastPara="1" rIns="102550" wrap="square" tIns="102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12"/>
          <p:cNvSpPr/>
          <p:nvPr/>
        </p:nvSpPr>
        <p:spPr>
          <a:xfrm>
            <a:off x="1768525" y="6485286"/>
            <a:ext cx="131700" cy="1272900"/>
          </a:xfrm>
          <a:prstGeom prst="roundRect">
            <a:avLst>
              <a:gd fmla="val 86852" name="adj"/>
            </a:avLst>
          </a:prstGeom>
          <a:solidFill>
            <a:srgbClr val="C2C3E6"/>
          </a:solidFill>
          <a:ln>
            <a:noFill/>
          </a:ln>
        </p:spPr>
        <p:txBody>
          <a:bodyPr anchorCtr="0" anchor="ctr" bIns="102550" lIns="102550" spcFirstLastPara="1" rIns="102550" wrap="square" tIns="102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12"/>
          <p:cNvSpPr/>
          <p:nvPr/>
        </p:nvSpPr>
        <p:spPr>
          <a:xfrm>
            <a:off x="2205796" y="6722995"/>
            <a:ext cx="34065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75"/>
              <a:buFont typeface="Inter"/>
              <a:buNone/>
            </a:pPr>
            <a:r>
              <a:rPr b="1" i="0" lang="en-US" sz="2075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Monitoramento 24/7</a:t>
            </a:r>
            <a:endParaRPr b="0" i="0" sz="207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12"/>
          <p:cNvSpPr/>
          <p:nvPr/>
        </p:nvSpPr>
        <p:spPr>
          <a:xfrm>
            <a:off x="2205796" y="7181450"/>
            <a:ext cx="103500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26"/>
              <a:buFont typeface="Inter"/>
              <a:buNone/>
            </a:pPr>
            <a:r>
              <a:rPr b="0" i="0" lang="en-US" sz="1626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SOC dedicado com ferramentas Splunk e Fortinet</a:t>
            </a:r>
            <a:endParaRPr b="0" i="0" sz="162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12"/>
          <p:cNvSpPr/>
          <p:nvPr/>
        </p:nvSpPr>
        <p:spPr>
          <a:xfrm>
            <a:off x="12801600" y="7785725"/>
            <a:ext cx="17577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1" name="Google Shape;421;p12"/>
          <p:cNvPicPr preferRelativeResize="0"/>
          <p:nvPr/>
        </p:nvPicPr>
        <p:blipFill rotWithShape="1">
          <a:blip r:embed="rId3">
            <a:alphaModFix/>
          </a:blip>
          <a:srcRect b="15469" l="0" r="0" t="0"/>
          <a:stretch/>
        </p:blipFill>
        <p:spPr>
          <a:xfrm>
            <a:off x="212775" y="224900"/>
            <a:ext cx="581025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3"/>
          <p:cNvSpPr/>
          <p:nvPr/>
        </p:nvSpPr>
        <p:spPr>
          <a:xfrm>
            <a:off x="786527" y="618053"/>
            <a:ext cx="43104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2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50"/>
              <a:buFont typeface="Inter"/>
              <a:buNone/>
            </a:pPr>
            <a:r>
              <a:rPr b="1" i="0" lang="en-US" sz="30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Plano de Contingência</a:t>
            </a:r>
            <a:endParaRPr b="0" i="0" sz="3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13"/>
          <p:cNvSpPr/>
          <p:nvPr/>
        </p:nvSpPr>
        <p:spPr>
          <a:xfrm>
            <a:off x="786527" y="1345525"/>
            <a:ext cx="130572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 Plano de Contingência da Tupã Studios define ações imediatas e responsabilidades claras para gerenciar incidentes críticos, minimizando impactos operacionais, legais e financeiros.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29" name="Google Shape;42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527" y="2497574"/>
            <a:ext cx="4247554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13"/>
          <p:cNvSpPr/>
          <p:nvPr/>
        </p:nvSpPr>
        <p:spPr>
          <a:xfrm>
            <a:off x="943808" y="3126819"/>
            <a:ext cx="27291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00"/>
              <a:buFont typeface="Inter"/>
              <a:buNone/>
            </a:pPr>
            <a:r>
              <a:rPr b="1" i="0" lang="en-US" sz="15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Credenciais Comprometidas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13"/>
          <p:cNvSpPr/>
          <p:nvPr/>
        </p:nvSpPr>
        <p:spPr>
          <a:xfrm>
            <a:off x="943808" y="3466981"/>
            <a:ext cx="39330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00"/>
              <a:buFont typeface="Inter"/>
              <a:buChar char="•"/>
            </a:pPr>
            <a:r>
              <a:rPr b="0" i="0" lang="en-US" sz="1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Bloqueio imediato da conta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13"/>
          <p:cNvSpPr/>
          <p:nvPr/>
        </p:nvSpPr>
        <p:spPr>
          <a:xfrm>
            <a:off x="943808" y="3773567"/>
            <a:ext cx="39330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00"/>
              <a:buFont typeface="Inter"/>
              <a:buChar char="•"/>
            </a:pPr>
            <a:r>
              <a:rPr b="0" i="0" lang="en-US" sz="1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Redefinição de senha e MFA obrigatório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13"/>
          <p:cNvSpPr/>
          <p:nvPr/>
        </p:nvSpPr>
        <p:spPr>
          <a:xfrm>
            <a:off x="943808" y="4080153"/>
            <a:ext cx="39330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00"/>
              <a:buFont typeface="Inter"/>
              <a:buChar char="•"/>
            </a:pPr>
            <a:r>
              <a:rPr b="0" i="0" lang="en-US" sz="1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Auditoria de acessos e comunicação à Segurança Digital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34" name="Google Shape;43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1363" y="2261592"/>
            <a:ext cx="4247554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13"/>
          <p:cNvSpPr/>
          <p:nvPr/>
        </p:nvSpPr>
        <p:spPr>
          <a:xfrm>
            <a:off x="5348645" y="2890838"/>
            <a:ext cx="26628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00"/>
              <a:buFont typeface="Inter"/>
              <a:buNone/>
            </a:pPr>
            <a:r>
              <a:rPr b="1" i="0" lang="en-US" sz="15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Vazamento/Perda de Dados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13"/>
          <p:cNvSpPr/>
          <p:nvPr/>
        </p:nvSpPr>
        <p:spPr>
          <a:xfrm>
            <a:off x="5348645" y="3230999"/>
            <a:ext cx="39330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00"/>
              <a:buFont typeface="Inter"/>
              <a:buChar char="•"/>
            </a:pPr>
            <a:r>
              <a:rPr b="0" i="0" lang="en-US" sz="1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Isolamento do sistema afetado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13"/>
          <p:cNvSpPr/>
          <p:nvPr/>
        </p:nvSpPr>
        <p:spPr>
          <a:xfrm>
            <a:off x="5348645" y="3537585"/>
            <a:ext cx="39330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00"/>
              <a:buFont typeface="Inter"/>
              <a:buChar char="•"/>
            </a:pPr>
            <a:r>
              <a:rPr b="0" i="0" lang="en-US" sz="1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Acionamento do backup mais recente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13"/>
          <p:cNvSpPr/>
          <p:nvPr/>
        </p:nvSpPr>
        <p:spPr>
          <a:xfrm>
            <a:off x="5348645" y="3844171"/>
            <a:ext cx="39330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00"/>
              <a:buFont typeface="Inter"/>
              <a:buChar char="•"/>
            </a:pPr>
            <a:r>
              <a:rPr b="0" i="0" lang="en-US" sz="1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Investigação forense e comunicação transparente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39" name="Google Shape;43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96199" y="2025610"/>
            <a:ext cx="4247674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13"/>
          <p:cNvSpPr/>
          <p:nvPr/>
        </p:nvSpPr>
        <p:spPr>
          <a:xfrm>
            <a:off x="9753481" y="2654856"/>
            <a:ext cx="27060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00"/>
              <a:buFont typeface="Inter"/>
              <a:buNone/>
            </a:pPr>
            <a:r>
              <a:rPr b="1" i="0" lang="en-US" sz="15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Falha de Hardware/Serviços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13"/>
          <p:cNvSpPr/>
          <p:nvPr/>
        </p:nvSpPr>
        <p:spPr>
          <a:xfrm>
            <a:off x="9753481" y="2995017"/>
            <a:ext cx="39330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00"/>
              <a:buFont typeface="Inter"/>
              <a:buChar char="•"/>
            </a:pPr>
            <a:r>
              <a:rPr b="0" i="0" lang="en-US" sz="1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Ativação de servidores espelhados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13"/>
          <p:cNvSpPr/>
          <p:nvPr/>
        </p:nvSpPr>
        <p:spPr>
          <a:xfrm>
            <a:off x="9753481" y="3301603"/>
            <a:ext cx="39330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00"/>
              <a:buFont typeface="Inter"/>
              <a:buChar char="•"/>
            </a:pPr>
            <a:r>
              <a:rPr b="0" i="0" lang="en-US" sz="1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Redirecionamento para sistemas secundários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13"/>
          <p:cNvSpPr/>
          <p:nvPr/>
        </p:nvSpPr>
        <p:spPr>
          <a:xfrm>
            <a:off x="9753481" y="3608189"/>
            <a:ext cx="39330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00"/>
              <a:buFont typeface="Inter"/>
              <a:buChar char="•"/>
            </a:pPr>
            <a:r>
              <a:rPr b="0" i="0" lang="en-US" sz="1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Reparo imediato e registro do incidente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44" name="Google Shape;44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527" y="5369838"/>
            <a:ext cx="4247554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13"/>
          <p:cNvSpPr/>
          <p:nvPr/>
        </p:nvSpPr>
        <p:spPr>
          <a:xfrm>
            <a:off x="943808" y="5999083"/>
            <a:ext cx="22044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00"/>
              <a:buFont typeface="Inter"/>
              <a:buNone/>
            </a:pPr>
            <a:r>
              <a:rPr b="1" i="0" lang="en-US" sz="15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Invasão/Ataque à Rede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13"/>
          <p:cNvSpPr/>
          <p:nvPr/>
        </p:nvSpPr>
        <p:spPr>
          <a:xfrm>
            <a:off x="943808" y="6339245"/>
            <a:ext cx="39330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00"/>
              <a:buFont typeface="Inter"/>
              <a:buChar char="•"/>
            </a:pPr>
            <a:r>
              <a:rPr b="0" i="0" lang="en-US" sz="1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Isolamento do segmento comprometido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13"/>
          <p:cNvSpPr/>
          <p:nvPr/>
        </p:nvSpPr>
        <p:spPr>
          <a:xfrm>
            <a:off x="943808" y="6645831"/>
            <a:ext cx="39330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00"/>
              <a:buFont typeface="Inter"/>
              <a:buChar char="•"/>
            </a:pPr>
            <a:r>
              <a:rPr b="0" i="0" lang="en-US" sz="1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Bloqueio de IPs suspeitos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13"/>
          <p:cNvSpPr/>
          <p:nvPr/>
        </p:nvSpPr>
        <p:spPr>
          <a:xfrm>
            <a:off x="943808" y="6952417"/>
            <a:ext cx="39330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00"/>
              <a:buFont typeface="Inter"/>
              <a:buChar char="•"/>
            </a:pPr>
            <a:r>
              <a:rPr b="0" i="0" lang="en-US" sz="1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Análise forense, correção de vulnerabilidades e monitoramento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49" name="Google Shape;44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1363" y="5133856"/>
            <a:ext cx="4247554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13"/>
          <p:cNvSpPr/>
          <p:nvPr/>
        </p:nvSpPr>
        <p:spPr>
          <a:xfrm>
            <a:off x="5348645" y="5763101"/>
            <a:ext cx="25665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00"/>
              <a:buFont typeface="Inter"/>
              <a:buNone/>
            </a:pPr>
            <a:r>
              <a:rPr b="1" i="0" lang="en-US" sz="15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Incidente Físico/Ambiental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3"/>
          <p:cNvSpPr/>
          <p:nvPr/>
        </p:nvSpPr>
        <p:spPr>
          <a:xfrm>
            <a:off x="5348645" y="6103263"/>
            <a:ext cx="39330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00"/>
              <a:buFont typeface="Inter"/>
              <a:buChar char="•"/>
            </a:pPr>
            <a:r>
              <a:rPr b="0" i="0" lang="en-US" sz="1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Acionamento da equipe de segurança predial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13"/>
          <p:cNvSpPr/>
          <p:nvPr/>
        </p:nvSpPr>
        <p:spPr>
          <a:xfrm>
            <a:off x="5348645" y="6409849"/>
            <a:ext cx="39330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00"/>
              <a:buFont typeface="Inter"/>
              <a:buChar char="•"/>
            </a:pPr>
            <a:r>
              <a:rPr b="0" i="0" lang="en-US" sz="1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Bloqueio de acesso a áreas críticas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13"/>
          <p:cNvSpPr/>
          <p:nvPr/>
        </p:nvSpPr>
        <p:spPr>
          <a:xfrm>
            <a:off x="5348645" y="6716435"/>
            <a:ext cx="39330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00"/>
              <a:buFont typeface="Inter"/>
              <a:buChar char="•"/>
            </a:pPr>
            <a:r>
              <a:rPr b="0" i="0" lang="en-US" sz="1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Avaliação de danos e continuidade operacional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13"/>
          <p:cNvSpPr/>
          <p:nvPr/>
        </p:nvSpPr>
        <p:spPr>
          <a:xfrm>
            <a:off x="12801600" y="7785725"/>
            <a:ext cx="17577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5" name="Google Shape;455;p13"/>
          <p:cNvPicPr preferRelativeResize="0"/>
          <p:nvPr/>
        </p:nvPicPr>
        <p:blipFill rotWithShape="1">
          <a:blip r:embed="rId5">
            <a:alphaModFix/>
          </a:blip>
          <a:srcRect b="15469" l="0" r="0" t="0"/>
          <a:stretch/>
        </p:blipFill>
        <p:spPr>
          <a:xfrm>
            <a:off x="212775" y="224900"/>
            <a:ext cx="581025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61" name="Google Shape;46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14"/>
          <p:cNvSpPr/>
          <p:nvPr/>
        </p:nvSpPr>
        <p:spPr>
          <a:xfrm>
            <a:off x="793790" y="1216835"/>
            <a:ext cx="68439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Inter"/>
              <a:buNone/>
            </a:pPr>
            <a:r>
              <a:rPr b="1" i="0" lang="en-US" sz="37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Pilar 3: Infraestrutura Híbrida</a:t>
            </a:r>
            <a:endParaRPr b="0" i="0" sz="3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14"/>
          <p:cNvSpPr/>
          <p:nvPr/>
        </p:nvSpPr>
        <p:spPr>
          <a:xfrm>
            <a:off x="793790" y="2353956"/>
            <a:ext cx="7556400" cy="12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00"/>
              <a:buFont typeface="Inter"/>
              <a:buNone/>
            </a:pPr>
            <a:r>
              <a:rPr b="0" i="0" lang="en-US" sz="15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 infraestrutura híbrida da Tupã Studios integra recursos locais, IoT e nuvem para otimizar desempenho, escalabilidade e segurança. Essa abordagem estratégica garante flexibilidade operacional e resiliência, adaptando-se às necessidades dinâmicas do desenvolvimento de jogos.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14"/>
          <p:cNvSpPr/>
          <p:nvPr/>
        </p:nvSpPr>
        <p:spPr>
          <a:xfrm>
            <a:off x="816665" y="4357694"/>
            <a:ext cx="3681900" cy="2081700"/>
          </a:xfrm>
          <a:prstGeom prst="roundRect">
            <a:avLst>
              <a:gd fmla="val 5271" name="adj"/>
            </a:avLst>
          </a:prstGeom>
          <a:solidFill>
            <a:srgbClr val="FFFFFF"/>
          </a:solidFill>
          <a:ln cap="flat" cmpd="sng" w="22850">
            <a:solidFill>
              <a:srgbClr val="C1C1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14"/>
          <p:cNvSpPr/>
          <p:nvPr/>
        </p:nvSpPr>
        <p:spPr>
          <a:xfrm>
            <a:off x="793805" y="4357694"/>
            <a:ext cx="91500" cy="2081700"/>
          </a:xfrm>
          <a:prstGeom prst="roundRect">
            <a:avLst>
              <a:gd fmla="val 88558" name="adj"/>
            </a:avLst>
          </a:prstGeom>
          <a:solidFill>
            <a:srgbClr val="C2C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14"/>
          <p:cNvSpPr/>
          <p:nvPr/>
        </p:nvSpPr>
        <p:spPr>
          <a:xfrm>
            <a:off x="1100867" y="4573317"/>
            <a:ext cx="24099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Inter"/>
              <a:buNone/>
            </a:pPr>
            <a:r>
              <a:rPr b="1" i="0" lang="en-US" sz="18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Infraestrutura Local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14"/>
          <p:cNvSpPr/>
          <p:nvPr/>
        </p:nvSpPr>
        <p:spPr>
          <a:xfrm>
            <a:off x="1100867" y="4990154"/>
            <a:ext cx="3181800" cy="12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00"/>
              <a:buFont typeface="Inter"/>
              <a:buNone/>
            </a:pPr>
            <a:r>
              <a:rPr b="0" i="0" lang="en-US" sz="15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 base de hardware on-premise para desempenho crítico e controle direto dos ativos essenciais da empresa.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14"/>
          <p:cNvSpPr/>
          <p:nvPr/>
        </p:nvSpPr>
        <p:spPr>
          <a:xfrm>
            <a:off x="4668290" y="4357701"/>
            <a:ext cx="3681900" cy="2081700"/>
          </a:xfrm>
          <a:prstGeom prst="roundRect">
            <a:avLst>
              <a:gd fmla="val 5271" name="adj"/>
            </a:avLst>
          </a:prstGeom>
          <a:solidFill>
            <a:srgbClr val="FFFFFF"/>
          </a:solidFill>
          <a:ln cap="flat" cmpd="sng" w="22850">
            <a:solidFill>
              <a:srgbClr val="C1C1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14"/>
          <p:cNvSpPr/>
          <p:nvPr/>
        </p:nvSpPr>
        <p:spPr>
          <a:xfrm>
            <a:off x="4645430" y="4357701"/>
            <a:ext cx="91500" cy="2081700"/>
          </a:xfrm>
          <a:prstGeom prst="roundRect">
            <a:avLst>
              <a:gd fmla="val 88558" name="adj"/>
            </a:avLst>
          </a:prstGeom>
          <a:solidFill>
            <a:srgbClr val="C2C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14"/>
          <p:cNvSpPr/>
          <p:nvPr/>
        </p:nvSpPr>
        <p:spPr>
          <a:xfrm>
            <a:off x="4952492" y="4573323"/>
            <a:ext cx="29499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Inter"/>
              <a:buNone/>
            </a:pPr>
            <a:r>
              <a:rPr b="1" i="0" lang="en-US" sz="18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Infraestrutura em Nuvem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14"/>
          <p:cNvSpPr/>
          <p:nvPr/>
        </p:nvSpPr>
        <p:spPr>
          <a:xfrm>
            <a:off x="4952492" y="4990161"/>
            <a:ext cx="3181800" cy="12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00"/>
              <a:buFont typeface="Inter"/>
              <a:buNone/>
            </a:pPr>
            <a:r>
              <a:rPr b="0" i="0" lang="en-US" sz="15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 escalabilidade e flexibilidade de recursos sob demanda para acompanhar o crescimento e as flutuações de workload.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2" name="Google Shape;472;p14"/>
          <p:cNvPicPr preferRelativeResize="0"/>
          <p:nvPr/>
        </p:nvPicPr>
        <p:blipFill rotWithShape="1">
          <a:blip r:embed="rId4">
            <a:alphaModFix/>
          </a:blip>
          <a:srcRect b="15469" l="0" r="0" t="0"/>
          <a:stretch/>
        </p:blipFill>
        <p:spPr>
          <a:xfrm>
            <a:off x="212775" y="224900"/>
            <a:ext cx="581025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8" name="Google Shape;47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15"/>
          <p:cNvSpPr/>
          <p:nvPr/>
        </p:nvSpPr>
        <p:spPr>
          <a:xfrm>
            <a:off x="6280190" y="1496735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Infraestrutura Local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15"/>
          <p:cNvSpPr/>
          <p:nvPr/>
        </p:nvSpPr>
        <p:spPr>
          <a:xfrm>
            <a:off x="6276377" y="2567329"/>
            <a:ext cx="7556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Proteção do ativo crítico: código-fonte e continuidade operacional.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15"/>
          <p:cNvSpPr/>
          <p:nvPr/>
        </p:nvSpPr>
        <p:spPr>
          <a:xfrm>
            <a:off x="6276377" y="3412197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Matriz São Paulo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15"/>
          <p:cNvSpPr/>
          <p:nvPr/>
        </p:nvSpPr>
        <p:spPr>
          <a:xfrm>
            <a:off x="6276377" y="3993341"/>
            <a:ext cx="35016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Servidor de Rede (DNS, DHCP, AD)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15"/>
          <p:cNvSpPr/>
          <p:nvPr/>
        </p:nvSpPr>
        <p:spPr>
          <a:xfrm>
            <a:off x="6276377" y="4798442"/>
            <a:ext cx="35016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Servidor de Código-Fonte (GitLab)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15"/>
          <p:cNvSpPr/>
          <p:nvPr/>
        </p:nvSpPr>
        <p:spPr>
          <a:xfrm>
            <a:off x="6276377" y="5603542"/>
            <a:ext cx="35016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Servidor de Backup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15"/>
          <p:cNvSpPr/>
          <p:nvPr/>
        </p:nvSpPr>
        <p:spPr>
          <a:xfrm>
            <a:off x="10338909" y="3412197"/>
            <a:ext cx="33969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Filial SP II (Redundância)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15"/>
          <p:cNvSpPr/>
          <p:nvPr/>
        </p:nvSpPr>
        <p:spPr>
          <a:xfrm>
            <a:off x="10338909" y="3993341"/>
            <a:ext cx="35016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Replicação de Rede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15"/>
          <p:cNvSpPr/>
          <p:nvPr/>
        </p:nvSpPr>
        <p:spPr>
          <a:xfrm>
            <a:off x="10338909" y="4435539"/>
            <a:ext cx="35016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Backup do Código-Fonte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15"/>
          <p:cNvSpPr/>
          <p:nvPr/>
        </p:nvSpPr>
        <p:spPr>
          <a:xfrm>
            <a:off x="10338909" y="4877737"/>
            <a:ext cx="35016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Servidor HPC (P&amp;D)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15"/>
          <p:cNvSpPr/>
          <p:nvPr/>
        </p:nvSpPr>
        <p:spPr>
          <a:xfrm>
            <a:off x="12801600" y="7785725"/>
            <a:ext cx="17577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0" name="Google Shape;490;p15"/>
          <p:cNvPicPr preferRelativeResize="0"/>
          <p:nvPr/>
        </p:nvPicPr>
        <p:blipFill rotWithShape="1">
          <a:blip r:embed="rId4">
            <a:alphaModFix/>
          </a:blip>
          <a:srcRect b="15469" l="0" r="0" t="0"/>
          <a:stretch/>
        </p:blipFill>
        <p:spPr>
          <a:xfrm>
            <a:off x="212775" y="224900"/>
            <a:ext cx="581025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96" name="Google Shape;49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33053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16"/>
          <p:cNvSpPr/>
          <p:nvPr/>
        </p:nvSpPr>
        <p:spPr>
          <a:xfrm>
            <a:off x="787241" y="618530"/>
            <a:ext cx="7569517" cy="13354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Inter"/>
              <a:buNone/>
            </a:pPr>
            <a:r>
              <a:rPr b="1" i="0" lang="en-US" sz="4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Infraestrutura em Nuvem</a:t>
            </a:r>
            <a:endParaRPr b="0" i="0" sz="4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16"/>
          <p:cNvSpPr/>
          <p:nvPr/>
        </p:nvSpPr>
        <p:spPr>
          <a:xfrm>
            <a:off x="787241" y="1444763"/>
            <a:ext cx="7569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Servidores de jogos multiplayer hospedados exclusivamente na nuvem.</a:t>
            </a:r>
            <a:endParaRPr b="0" i="0" sz="1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16"/>
          <p:cNvSpPr/>
          <p:nvPr/>
        </p:nvSpPr>
        <p:spPr>
          <a:xfrm>
            <a:off x="787241" y="2027099"/>
            <a:ext cx="3678000" cy="2442900"/>
          </a:xfrm>
          <a:prstGeom prst="roundRect">
            <a:avLst>
              <a:gd fmla="val 3674" name="adj"/>
            </a:avLst>
          </a:prstGeom>
          <a:solidFill>
            <a:srgbClr val="DBDBF0"/>
          </a:solidFill>
          <a:ln cap="flat" cmpd="sng" w="9525">
            <a:solidFill>
              <a:srgbClr val="C1C1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16"/>
          <p:cNvSpPr/>
          <p:nvPr/>
        </p:nvSpPr>
        <p:spPr>
          <a:xfrm>
            <a:off x="1008459" y="2248317"/>
            <a:ext cx="641100" cy="641100"/>
          </a:xfrm>
          <a:prstGeom prst="roundRect">
            <a:avLst>
              <a:gd fmla="val 14263050" name="adj"/>
            </a:avLst>
          </a:prstGeom>
          <a:solidFill>
            <a:srgbClr val="C2C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01" name="Google Shape;50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4672" y="2424529"/>
            <a:ext cx="288488" cy="288488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16"/>
          <p:cNvSpPr/>
          <p:nvPr/>
        </p:nvSpPr>
        <p:spPr>
          <a:xfrm>
            <a:off x="1008459" y="3102947"/>
            <a:ext cx="28680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00"/>
              <a:buFont typeface="Inter"/>
              <a:buNone/>
            </a:pPr>
            <a:r>
              <a:rPr b="1" i="0" lang="en-US" sz="21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Separação de Tráfego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16"/>
          <p:cNvSpPr/>
          <p:nvPr/>
        </p:nvSpPr>
        <p:spPr>
          <a:xfrm>
            <a:off x="1008459" y="3565029"/>
            <a:ext cx="32355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Jogadores isolados da rede corporativa</a:t>
            </a:r>
            <a:endParaRPr b="0" i="0" sz="1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16"/>
          <p:cNvSpPr/>
          <p:nvPr/>
        </p:nvSpPr>
        <p:spPr>
          <a:xfrm>
            <a:off x="4678799" y="2027099"/>
            <a:ext cx="3678000" cy="2442900"/>
          </a:xfrm>
          <a:prstGeom prst="roundRect">
            <a:avLst>
              <a:gd fmla="val 3674" name="adj"/>
            </a:avLst>
          </a:prstGeom>
          <a:solidFill>
            <a:srgbClr val="DBDBF0"/>
          </a:solidFill>
          <a:ln cap="flat" cmpd="sng" w="9525">
            <a:solidFill>
              <a:srgbClr val="C1C1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16"/>
          <p:cNvSpPr/>
          <p:nvPr/>
        </p:nvSpPr>
        <p:spPr>
          <a:xfrm>
            <a:off x="4900017" y="2248317"/>
            <a:ext cx="641100" cy="641100"/>
          </a:xfrm>
          <a:prstGeom prst="roundRect">
            <a:avLst>
              <a:gd fmla="val 14263050" name="adj"/>
            </a:avLst>
          </a:prstGeom>
          <a:solidFill>
            <a:srgbClr val="C2C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06" name="Google Shape;506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76230" y="2424529"/>
            <a:ext cx="288488" cy="288488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16"/>
          <p:cNvSpPr/>
          <p:nvPr/>
        </p:nvSpPr>
        <p:spPr>
          <a:xfrm>
            <a:off x="4900017" y="3102947"/>
            <a:ext cx="26712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00"/>
              <a:buFont typeface="Inter"/>
              <a:buNone/>
            </a:pPr>
            <a:r>
              <a:rPr b="1" i="0" lang="en-US" sz="21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Baixa Latência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16"/>
          <p:cNvSpPr/>
          <p:nvPr/>
        </p:nvSpPr>
        <p:spPr>
          <a:xfrm>
            <a:off x="4900017" y="3565029"/>
            <a:ext cx="32355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Rede global de alta performance</a:t>
            </a:r>
            <a:endParaRPr b="0" i="0" sz="1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16"/>
          <p:cNvSpPr/>
          <p:nvPr/>
        </p:nvSpPr>
        <p:spPr>
          <a:xfrm>
            <a:off x="787241" y="4683740"/>
            <a:ext cx="7569600" cy="2101200"/>
          </a:xfrm>
          <a:prstGeom prst="roundRect">
            <a:avLst>
              <a:gd fmla="val 4272" name="adj"/>
            </a:avLst>
          </a:prstGeom>
          <a:solidFill>
            <a:srgbClr val="DBDBF0"/>
          </a:solidFill>
          <a:ln cap="flat" cmpd="sng" w="9525">
            <a:solidFill>
              <a:srgbClr val="C1C1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16"/>
          <p:cNvSpPr/>
          <p:nvPr/>
        </p:nvSpPr>
        <p:spPr>
          <a:xfrm>
            <a:off x="1008459" y="4904958"/>
            <a:ext cx="641100" cy="641100"/>
          </a:xfrm>
          <a:prstGeom prst="roundRect">
            <a:avLst>
              <a:gd fmla="val 14263050" name="adj"/>
            </a:avLst>
          </a:prstGeom>
          <a:solidFill>
            <a:srgbClr val="C2C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11" name="Google Shape;511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84672" y="5081171"/>
            <a:ext cx="288488" cy="288488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16"/>
          <p:cNvSpPr/>
          <p:nvPr/>
        </p:nvSpPr>
        <p:spPr>
          <a:xfrm>
            <a:off x="1008459" y="5759589"/>
            <a:ext cx="26712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00"/>
              <a:buFont typeface="Inter"/>
              <a:buNone/>
            </a:pPr>
            <a:r>
              <a:rPr b="1" i="0" lang="en-US" sz="21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Proteção DDoS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16"/>
          <p:cNvSpPr/>
          <p:nvPr/>
        </p:nvSpPr>
        <p:spPr>
          <a:xfrm>
            <a:off x="1008459" y="6221671"/>
            <a:ext cx="7127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Defesa contra ataques de negação de serviço</a:t>
            </a:r>
            <a:endParaRPr b="0" i="0" sz="1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4" name="Google Shape;514;p16"/>
          <p:cNvPicPr preferRelativeResize="0"/>
          <p:nvPr/>
        </p:nvPicPr>
        <p:blipFill rotWithShape="1">
          <a:blip r:embed="rId7">
            <a:alphaModFix/>
          </a:blip>
          <a:srcRect b="15469" l="0" r="0" t="0"/>
          <a:stretch/>
        </p:blipFill>
        <p:spPr>
          <a:xfrm>
            <a:off x="212775" y="224900"/>
            <a:ext cx="581025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7"/>
          <p:cNvSpPr/>
          <p:nvPr/>
        </p:nvSpPr>
        <p:spPr>
          <a:xfrm>
            <a:off x="793790" y="802243"/>
            <a:ext cx="6033849" cy="4607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Inter"/>
              <a:buNone/>
            </a:pPr>
            <a:r>
              <a:rPr b="1" i="0" lang="en-US" sz="2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 Escolha: Google Cloud Platform</a:t>
            </a:r>
            <a:endParaRPr b="0" i="0" sz="2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17"/>
          <p:cNvSpPr/>
          <p:nvPr/>
        </p:nvSpPr>
        <p:spPr>
          <a:xfrm>
            <a:off x="793790" y="1401189"/>
            <a:ext cx="130428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50"/>
              <a:buFont typeface="Inter"/>
              <a:buNone/>
            </a:pPr>
            <a:r>
              <a:rPr b="0" i="0" lang="en-US" sz="18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Análise comparativa de custo e performance.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22" name="Google Shape;52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801" y="1959399"/>
            <a:ext cx="9206274" cy="5155487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17"/>
          <p:cNvSpPr/>
          <p:nvPr/>
        </p:nvSpPr>
        <p:spPr>
          <a:xfrm>
            <a:off x="10201202" y="2029611"/>
            <a:ext cx="91800" cy="91800"/>
          </a:xfrm>
          <a:prstGeom prst="roundRect">
            <a:avLst>
              <a:gd fmla="val 620353" name="adj"/>
            </a:avLst>
          </a:prstGeom>
          <a:solidFill>
            <a:srgbClr val="C2C3E6"/>
          </a:solidFill>
          <a:ln>
            <a:noFill/>
          </a:ln>
        </p:spPr>
        <p:txBody>
          <a:bodyPr anchorCtr="0" anchor="ctr" bIns="113775" lIns="113775" spcFirstLastPara="1" rIns="113775" wrap="square" tIns="113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42"/>
              <a:buFont typeface="Arial"/>
              <a:buNone/>
            </a:pPr>
            <a:r>
              <a:t/>
            </a:r>
            <a:endParaRPr b="0" i="0" sz="1742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17"/>
          <p:cNvSpPr/>
          <p:nvPr/>
        </p:nvSpPr>
        <p:spPr>
          <a:xfrm>
            <a:off x="10494134" y="1959403"/>
            <a:ext cx="2293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5"/>
              <a:buFont typeface="Inter"/>
              <a:buNone/>
            </a:pPr>
            <a:r>
              <a:rPr b="1" i="0" lang="en-US" sz="1804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Economia</a:t>
            </a:r>
            <a:endParaRPr b="0" i="0" sz="1804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17"/>
          <p:cNvSpPr/>
          <p:nvPr/>
        </p:nvSpPr>
        <p:spPr>
          <a:xfrm>
            <a:off x="10494143" y="2356067"/>
            <a:ext cx="33213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31"/>
              <a:buFont typeface="Inter"/>
              <a:buNone/>
            </a:pPr>
            <a:r>
              <a:rPr b="0" i="0" lang="en-US" sz="1431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34% de redução de custo com GCP</a:t>
            </a:r>
            <a:endParaRPr b="0" i="0" sz="143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17"/>
          <p:cNvSpPr/>
          <p:nvPr/>
        </p:nvSpPr>
        <p:spPr>
          <a:xfrm>
            <a:off x="10201181" y="3615124"/>
            <a:ext cx="91800" cy="91800"/>
          </a:xfrm>
          <a:prstGeom prst="roundRect">
            <a:avLst>
              <a:gd fmla="val 50000" name="adj"/>
            </a:avLst>
          </a:prstGeom>
          <a:solidFill>
            <a:srgbClr val="C2C3E6"/>
          </a:solidFill>
          <a:ln>
            <a:noFill/>
          </a:ln>
        </p:spPr>
        <p:txBody>
          <a:bodyPr anchorCtr="0" anchor="ctr" bIns="113775" lIns="113775" spcFirstLastPara="1" rIns="113775" wrap="square" tIns="113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42"/>
              <a:buFont typeface="Arial"/>
              <a:buNone/>
            </a:pPr>
            <a:r>
              <a:t/>
            </a:r>
            <a:endParaRPr b="0" i="0" sz="1742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17"/>
          <p:cNvSpPr/>
          <p:nvPr/>
        </p:nvSpPr>
        <p:spPr>
          <a:xfrm>
            <a:off x="10494075" y="3515328"/>
            <a:ext cx="2293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5"/>
              <a:buFont typeface="Inter"/>
              <a:buNone/>
            </a:pPr>
            <a:r>
              <a:rPr b="1" i="0" lang="en-US" sz="1804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Rede Global</a:t>
            </a:r>
            <a:endParaRPr b="0" i="0" sz="1804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17"/>
          <p:cNvSpPr/>
          <p:nvPr/>
        </p:nvSpPr>
        <p:spPr>
          <a:xfrm>
            <a:off x="10494083" y="3911992"/>
            <a:ext cx="37005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31"/>
              <a:buFont typeface="Inter"/>
              <a:buNone/>
            </a:pPr>
            <a:r>
              <a:rPr b="0" i="0" lang="en-US" sz="1431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Infraestrutura de fibra de alta capacidade</a:t>
            </a:r>
            <a:endParaRPr b="0" i="0" sz="143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17"/>
          <p:cNvSpPr/>
          <p:nvPr/>
        </p:nvSpPr>
        <p:spPr>
          <a:xfrm>
            <a:off x="10192336" y="5200658"/>
            <a:ext cx="91800" cy="91800"/>
          </a:xfrm>
          <a:prstGeom prst="roundRect">
            <a:avLst>
              <a:gd fmla="val 620353" name="adj"/>
            </a:avLst>
          </a:prstGeom>
          <a:solidFill>
            <a:srgbClr val="C2C3E6"/>
          </a:solidFill>
          <a:ln>
            <a:noFill/>
          </a:ln>
        </p:spPr>
        <p:txBody>
          <a:bodyPr anchorCtr="0" anchor="ctr" bIns="113775" lIns="113775" spcFirstLastPara="1" rIns="113775" wrap="square" tIns="113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42"/>
              <a:buFont typeface="Arial"/>
              <a:buNone/>
            </a:pPr>
            <a:r>
              <a:t/>
            </a:r>
            <a:endParaRPr b="0" i="0" sz="1742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17"/>
          <p:cNvSpPr/>
          <p:nvPr/>
        </p:nvSpPr>
        <p:spPr>
          <a:xfrm>
            <a:off x="10494118" y="5105410"/>
            <a:ext cx="2293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5"/>
              <a:buFont typeface="Inter"/>
              <a:buNone/>
            </a:pPr>
            <a:r>
              <a:rPr b="1" i="0" lang="en-US" sz="1804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Previsibilidade</a:t>
            </a:r>
            <a:endParaRPr b="0" i="0" sz="1804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17"/>
          <p:cNvSpPr/>
          <p:nvPr/>
        </p:nvSpPr>
        <p:spPr>
          <a:xfrm>
            <a:off x="10494121" y="5502075"/>
            <a:ext cx="33927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31"/>
              <a:buFont typeface="Inter"/>
              <a:buNone/>
            </a:pPr>
            <a:r>
              <a:rPr b="0" i="0" lang="en-US" sz="1431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Modelo de preços mais transparente</a:t>
            </a:r>
            <a:endParaRPr b="0" i="0" sz="143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17"/>
          <p:cNvSpPr/>
          <p:nvPr/>
        </p:nvSpPr>
        <p:spPr>
          <a:xfrm>
            <a:off x="12801600" y="7785725"/>
            <a:ext cx="17577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3" name="Google Shape;533;p17"/>
          <p:cNvPicPr preferRelativeResize="0"/>
          <p:nvPr/>
        </p:nvPicPr>
        <p:blipFill rotWithShape="1">
          <a:blip r:embed="rId4">
            <a:alphaModFix/>
          </a:blip>
          <a:srcRect b="15469" l="0" r="0" t="0"/>
          <a:stretch/>
        </p:blipFill>
        <p:spPr>
          <a:xfrm>
            <a:off x="212775" y="224900"/>
            <a:ext cx="581025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17"/>
          <p:cNvSpPr txBox="1"/>
          <p:nvPr/>
        </p:nvSpPr>
        <p:spPr>
          <a:xfrm rot="-1298">
            <a:off x="793801" y="7384487"/>
            <a:ext cx="556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Fonte: Calculadora de preços AWS e Google Cloud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18"/>
          <p:cNvSpPr/>
          <p:nvPr/>
        </p:nvSpPr>
        <p:spPr>
          <a:xfrm>
            <a:off x="764844" y="724375"/>
            <a:ext cx="101832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Inter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Softwares e Sistemas por setor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18"/>
          <p:cNvSpPr/>
          <p:nvPr/>
        </p:nvSpPr>
        <p:spPr>
          <a:xfrm>
            <a:off x="764858" y="1431846"/>
            <a:ext cx="13100685" cy="2447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Nossa estratégia híbrida de sistemas operacionais e softwares permite otimizar fluxos de trabalho específicos para cada setor, enquanto garantimos compatibilidade e eficiência.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18"/>
          <p:cNvSpPr/>
          <p:nvPr/>
        </p:nvSpPr>
        <p:spPr>
          <a:xfrm>
            <a:off x="764858" y="1848683"/>
            <a:ext cx="4264938" cy="2058948"/>
          </a:xfrm>
          <a:prstGeom prst="roundRect">
            <a:avLst>
              <a:gd fmla="val 17831" name="adj"/>
            </a:avLst>
          </a:prstGeom>
          <a:solidFill>
            <a:srgbClr val="C2C3E6"/>
          </a:solidFill>
          <a:ln cap="flat" cmpd="sng" w="9525">
            <a:solidFill>
              <a:srgbClr val="A8A9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18"/>
          <p:cNvSpPr/>
          <p:nvPr/>
        </p:nvSpPr>
        <p:spPr>
          <a:xfrm>
            <a:off x="925354" y="2009180"/>
            <a:ext cx="2528054" cy="2389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Inter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Desenvolvimento de Jogos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18"/>
          <p:cNvSpPr/>
          <p:nvPr/>
        </p:nvSpPr>
        <p:spPr>
          <a:xfrm>
            <a:off x="925354" y="2339816"/>
            <a:ext cx="3943945" cy="2447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SO:</a:t>
            </a:r>
            <a:r>
              <a:rPr b="0" i="0" lang="en-US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Windows 10/11 Pro + Linux Ubuntu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18"/>
          <p:cNvSpPr/>
          <p:nvPr/>
        </p:nvSpPr>
        <p:spPr>
          <a:xfrm>
            <a:off x="925354" y="2676287"/>
            <a:ext cx="3943945" cy="489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Softwares:</a:t>
            </a:r>
            <a:r>
              <a:rPr b="0" i="0" lang="en-US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Unreal Engine, Blender, Photoshop, FL Studio, Jira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18"/>
          <p:cNvSpPr/>
          <p:nvPr/>
        </p:nvSpPr>
        <p:spPr>
          <a:xfrm>
            <a:off x="925354" y="3257550"/>
            <a:ext cx="3943945" cy="489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Detalhe:</a:t>
            </a:r>
            <a:r>
              <a:rPr b="0" i="0" lang="en-US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Windows para design/áudio, Ubuntu para programação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18"/>
          <p:cNvSpPr/>
          <p:nvPr/>
        </p:nvSpPr>
        <p:spPr>
          <a:xfrm>
            <a:off x="5182672" y="1848683"/>
            <a:ext cx="4264938" cy="2058948"/>
          </a:xfrm>
          <a:prstGeom prst="roundRect">
            <a:avLst>
              <a:gd fmla="val 17831" name="adj"/>
            </a:avLst>
          </a:prstGeom>
          <a:solidFill>
            <a:srgbClr val="C2C3E6"/>
          </a:solidFill>
          <a:ln cap="flat" cmpd="sng" w="9525">
            <a:solidFill>
              <a:srgbClr val="A8A9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18"/>
          <p:cNvSpPr/>
          <p:nvPr/>
        </p:nvSpPr>
        <p:spPr>
          <a:xfrm>
            <a:off x="5343168" y="2009180"/>
            <a:ext cx="1912144" cy="2389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Inter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Marketing e Vendas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18"/>
          <p:cNvSpPr/>
          <p:nvPr/>
        </p:nvSpPr>
        <p:spPr>
          <a:xfrm>
            <a:off x="5343168" y="2339816"/>
            <a:ext cx="3943945" cy="2447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SO:</a:t>
            </a:r>
            <a:r>
              <a:rPr b="0" i="0" lang="en-US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Windows 10/11 Pro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18"/>
          <p:cNvSpPr/>
          <p:nvPr/>
        </p:nvSpPr>
        <p:spPr>
          <a:xfrm>
            <a:off x="5343168" y="2676287"/>
            <a:ext cx="3943945" cy="489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Softwares:</a:t>
            </a:r>
            <a:r>
              <a:rPr b="0" i="0" lang="en-US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Adobe Illustrator, Adobe Premiere, Meta Business Suite, Google Analytics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18"/>
          <p:cNvSpPr/>
          <p:nvPr/>
        </p:nvSpPr>
        <p:spPr>
          <a:xfrm>
            <a:off x="5343168" y="3257550"/>
            <a:ext cx="3943945" cy="489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Detalhe:</a:t>
            </a:r>
            <a:r>
              <a:rPr b="0" i="0" lang="en-US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Exclusivamente Windows por dependência do Adobe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18"/>
          <p:cNvSpPr/>
          <p:nvPr/>
        </p:nvSpPr>
        <p:spPr>
          <a:xfrm>
            <a:off x="9600486" y="1848683"/>
            <a:ext cx="4264938" cy="2058948"/>
          </a:xfrm>
          <a:prstGeom prst="roundRect">
            <a:avLst>
              <a:gd fmla="val 17831" name="adj"/>
            </a:avLst>
          </a:prstGeom>
          <a:solidFill>
            <a:srgbClr val="C2C3E6"/>
          </a:solidFill>
          <a:ln cap="flat" cmpd="sng" w="9525">
            <a:solidFill>
              <a:srgbClr val="A8A9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18"/>
          <p:cNvSpPr/>
          <p:nvPr/>
        </p:nvSpPr>
        <p:spPr>
          <a:xfrm>
            <a:off x="9760982" y="2009180"/>
            <a:ext cx="1912144" cy="2389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Inter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Inovação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18"/>
          <p:cNvSpPr/>
          <p:nvPr/>
        </p:nvSpPr>
        <p:spPr>
          <a:xfrm>
            <a:off x="9760982" y="2339816"/>
            <a:ext cx="3943945" cy="2447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SO:</a:t>
            </a:r>
            <a:r>
              <a:rPr b="0" i="0" lang="en-US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Linux Ubuntu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18"/>
          <p:cNvSpPr/>
          <p:nvPr/>
        </p:nvSpPr>
        <p:spPr>
          <a:xfrm>
            <a:off x="9760982" y="2676287"/>
            <a:ext cx="3943945" cy="2447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Softwares:</a:t>
            </a:r>
            <a:r>
              <a:rPr b="0" i="0" lang="en-US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Python (cálculo e simulação)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18"/>
          <p:cNvSpPr/>
          <p:nvPr/>
        </p:nvSpPr>
        <p:spPr>
          <a:xfrm>
            <a:off x="9760982" y="3012758"/>
            <a:ext cx="3943945" cy="2447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Detalhe:</a:t>
            </a:r>
            <a:r>
              <a:rPr b="0" i="0" lang="en-US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Pesquisa e prototipagem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18"/>
          <p:cNvSpPr/>
          <p:nvPr/>
        </p:nvSpPr>
        <p:spPr>
          <a:xfrm>
            <a:off x="764854" y="4060508"/>
            <a:ext cx="4264800" cy="1814100"/>
          </a:xfrm>
          <a:prstGeom prst="roundRect">
            <a:avLst>
              <a:gd fmla="val 20237" name="adj"/>
            </a:avLst>
          </a:prstGeom>
          <a:solidFill>
            <a:srgbClr val="C2C3E6"/>
          </a:solidFill>
          <a:ln cap="flat" cmpd="sng" w="9525">
            <a:solidFill>
              <a:srgbClr val="A8A9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18"/>
          <p:cNvSpPr/>
          <p:nvPr/>
        </p:nvSpPr>
        <p:spPr>
          <a:xfrm>
            <a:off x="925354" y="4221004"/>
            <a:ext cx="1912144" cy="2389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Inter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Administração/RH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18"/>
          <p:cNvSpPr/>
          <p:nvPr/>
        </p:nvSpPr>
        <p:spPr>
          <a:xfrm>
            <a:off x="925354" y="4551640"/>
            <a:ext cx="3943945" cy="2447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SO:</a:t>
            </a:r>
            <a:r>
              <a:rPr b="0" i="0" lang="en-US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Windows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18"/>
          <p:cNvSpPr/>
          <p:nvPr/>
        </p:nvSpPr>
        <p:spPr>
          <a:xfrm>
            <a:off x="925354" y="4888111"/>
            <a:ext cx="3943945" cy="2447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Softwares:</a:t>
            </a:r>
            <a:r>
              <a:rPr b="0" i="0" lang="en-US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SAP, Microsoft Excel, Trello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18"/>
          <p:cNvSpPr/>
          <p:nvPr/>
        </p:nvSpPr>
        <p:spPr>
          <a:xfrm>
            <a:off x="925354" y="5224582"/>
            <a:ext cx="3943945" cy="489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18"/>
          <p:cNvSpPr/>
          <p:nvPr/>
        </p:nvSpPr>
        <p:spPr>
          <a:xfrm>
            <a:off x="5182672" y="4060508"/>
            <a:ext cx="4264938" cy="1814155"/>
          </a:xfrm>
          <a:prstGeom prst="roundRect">
            <a:avLst>
              <a:gd fmla="val 20237" name="adj"/>
            </a:avLst>
          </a:prstGeom>
          <a:solidFill>
            <a:srgbClr val="C2C3E6"/>
          </a:solidFill>
          <a:ln cap="flat" cmpd="sng" w="9525">
            <a:solidFill>
              <a:srgbClr val="A8A9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18"/>
          <p:cNvSpPr/>
          <p:nvPr/>
        </p:nvSpPr>
        <p:spPr>
          <a:xfrm>
            <a:off x="5343168" y="4221004"/>
            <a:ext cx="2159794" cy="2389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Inter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Limpeza e Manutenção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18"/>
          <p:cNvSpPr/>
          <p:nvPr/>
        </p:nvSpPr>
        <p:spPr>
          <a:xfrm>
            <a:off x="5343168" y="4551640"/>
            <a:ext cx="3943945" cy="2447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SO:</a:t>
            </a:r>
            <a:r>
              <a:rPr b="0" i="0" lang="en-US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Dispositivos móveis Samsung Galaxy A05s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18"/>
          <p:cNvSpPr/>
          <p:nvPr/>
        </p:nvSpPr>
        <p:spPr>
          <a:xfrm>
            <a:off x="5343168" y="4888111"/>
            <a:ext cx="3943945" cy="2447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Softwares:</a:t>
            </a:r>
            <a:r>
              <a:rPr b="0" i="0" lang="en-US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Maximo Asset Management (app móvel)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18"/>
          <p:cNvSpPr/>
          <p:nvPr/>
        </p:nvSpPr>
        <p:spPr>
          <a:xfrm>
            <a:off x="9600486" y="4060508"/>
            <a:ext cx="4264938" cy="1814155"/>
          </a:xfrm>
          <a:prstGeom prst="roundRect">
            <a:avLst>
              <a:gd fmla="val 20237" name="adj"/>
            </a:avLst>
          </a:prstGeom>
          <a:solidFill>
            <a:srgbClr val="C2C3E6"/>
          </a:solidFill>
          <a:ln cap="flat" cmpd="sng" w="9525">
            <a:solidFill>
              <a:srgbClr val="A8A9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18"/>
          <p:cNvSpPr/>
          <p:nvPr/>
        </p:nvSpPr>
        <p:spPr>
          <a:xfrm>
            <a:off x="9760982" y="4221004"/>
            <a:ext cx="2181463" cy="2389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Inter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Atendimento ao Cliente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18"/>
          <p:cNvSpPr/>
          <p:nvPr/>
        </p:nvSpPr>
        <p:spPr>
          <a:xfrm>
            <a:off x="9760982" y="4551640"/>
            <a:ext cx="3943945" cy="2447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SO:</a:t>
            </a:r>
            <a:r>
              <a:rPr b="0" i="0" lang="en-US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Windows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18"/>
          <p:cNvSpPr/>
          <p:nvPr/>
        </p:nvSpPr>
        <p:spPr>
          <a:xfrm>
            <a:off x="9760982" y="4888111"/>
            <a:ext cx="3943945" cy="2447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Softwares:</a:t>
            </a:r>
            <a:r>
              <a:rPr b="0" i="0" lang="en-US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Zendesk, Discord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18"/>
          <p:cNvSpPr/>
          <p:nvPr/>
        </p:nvSpPr>
        <p:spPr>
          <a:xfrm>
            <a:off x="764858" y="6027539"/>
            <a:ext cx="4264938" cy="1477685"/>
          </a:xfrm>
          <a:prstGeom prst="roundRect">
            <a:avLst>
              <a:gd fmla="val 24845" name="adj"/>
            </a:avLst>
          </a:prstGeom>
          <a:solidFill>
            <a:srgbClr val="C2C3E6"/>
          </a:solidFill>
          <a:ln cap="flat" cmpd="sng" w="9525">
            <a:solidFill>
              <a:srgbClr val="A8A9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18"/>
          <p:cNvSpPr/>
          <p:nvPr/>
        </p:nvSpPr>
        <p:spPr>
          <a:xfrm>
            <a:off x="925354" y="6188035"/>
            <a:ext cx="1912144" cy="2389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Inter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Segurança Digital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18"/>
          <p:cNvSpPr/>
          <p:nvPr/>
        </p:nvSpPr>
        <p:spPr>
          <a:xfrm>
            <a:off x="925354" y="6518672"/>
            <a:ext cx="3943945" cy="2447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SO:</a:t>
            </a:r>
            <a:r>
              <a:rPr b="0" i="0" lang="en-US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Linux Ubuntu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18"/>
          <p:cNvSpPr/>
          <p:nvPr/>
        </p:nvSpPr>
        <p:spPr>
          <a:xfrm>
            <a:off x="925354" y="6855143"/>
            <a:ext cx="3943945" cy="489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Softwares:</a:t>
            </a:r>
            <a:r>
              <a:rPr b="0" i="0" lang="en-US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Fortinet FortiGate, Bitdefender GravityZone, Wireshark, Splunk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18"/>
          <p:cNvSpPr/>
          <p:nvPr/>
        </p:nvSpPr>
        <p:spPr>
          <a:xfrm>
            <a:off x="5182672" y="6027539"/>
            <a:ext cx="4264938" cy="1477685"/>
          </a:xfrm>
          <a:prstGeom prst="roundRect">
            <a:avLst>
              <a:gd fmla="val 24845" name="adj"/>
            </a:avLst>
          </a:prstGeom>
          <a:solidFill>
            <a:srgbClr val="C2C3E6"/>
          </a:solidFill>
          <a:ln cap="flat" cmpd="sng" w="9525">
            <a:solidFill>
              <a:srgbClr val="A8A9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18"/>
          <p:cNvSpPr/>
          <p:nvPr/>
        </p:nvSpPr>
        <p:spPr>
          <a:xfrm>
            <a:off x="5343168" y="6188035"/>
            <a:ext cx="1912144" cy="2389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Inter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Jurídico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18"/>
          <p:cNvSpPr/>
          <p:nvPr/>
        </p:nvSpPr>
        <p:spPr>
          <a:xfrm>
            <a:off x="5343168" y="6518672"/>
            <a:ext cx="3943945" cy="2447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SO:</a:t>
            </a:r>
            <a:r>
              <a:rPr b="0" i="0" lang="en-US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Windows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18"/>
          <p:cNvSpPr/>
          <p:nvPr/>
        </p:nvSpPr>
        <p:spPr>
          <a:xfrm>
            <a:off x="5343168" y="6855143"/>
            <a:ext cx="3943945" cy="2447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Softwares:</a:t>
            </a:r>
            <a:r>
              <a:rPr b="0" i="0" lang="en-US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Microsoft Office, DocuSign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18"/>
          <p:cNvSpPr/>
          <p:nvPr/>
        </p:nvSpPr>
        <p:spPr>
          <a:xfrm>
            <a:off x="9600486" y="6027539"/>
            <a:ext cx="4264938" cy="1477685"/>
          </a:xfrm>
          <a:prstGeom prst="roundRect">
            <a:avLst>
              <a:gd fmla="val 24845" name="adj"/>
            </a:avLst>
          </a:prstGeom>
          <a:solidFill>
            <a:srgbClr val="C2C3E6"/>
          </a:solidFill>
          <a:ln cap="flat" cmpd="sng" w="9525">
            <a:solidFill>
              <a:srgbClr val="A8A9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18"/>
          <p:cNvSpPr/>
          <p:nvPr/>
        </p:nvSpPr>
        <p:spPr>
          <a:xfrm>
            <a:off x="9760982" y="6188035"/>
            <a:ext cx="1912144" cy="2389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Inter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Servidores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18"/>
          <p:cNvSpPr/>
          <p:nvPr/>
        </p:nvSpPr>
        <p:spPr>
          <a:xfrm>
            <a:off x="9760982" y="6518672"/>
            <a:ext cx="3943945" cy="2447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SO:</a:t>
            </a:r>
            <a:r>
              <a:rPr b="0" i="0" lang="en-US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Linux Server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18"/>
          <p:cNvSpPr/>
          <p:nvPr/>
        </p:nvSpPr>
        <p:spPr>
          <a:xfrm>
            <a:off x="9760982" y="6855143"/>
            <a:ext cx="3943945" cy="489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Softwares:</a:t>
            </a:r>
            <a:r>
              <a:rPr b="0" i="0" lang="en-US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GitLab, Jenkins, serviços de rede, segurança digital.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18"/>
          <p:cNvSpPr/>
          <p:nvPr/>
        </p:nvSpPr>
        <p:spPr>
          <a:xfrm>
            <a:off x="12801600" y="7785725"/>
            <a:ext cx="17577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3" name="Google Shape;583;p18"/>
          <p:cNvPicPr preferRelativeResize="0"/>
          <p:nvPr/>
        </p:nvPicPr>
        <p:blipFill rotWithShape="1">
          <a:blip r:embed="rId3">
            <a:alphaModFix/>
          </a:blip>
          <a:srcRect b="15469" l="0" r="0" t="0"/>
          <a:stretch/>
        </p:blipFill>
        <p:spPr>
          <a:xfrm>
            <a:off x="212775" y="224900"/>
            <a:ext cx="581025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9"/>
          <p:cNvSpPr/>
          <p:nvPr/>
        </p:nvSpPr>
        <p:spPr>
          <a:xfrm>
            <a:off x="793790" y="711041"/>
            <a:ext cx="9185553" cy="496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Inter"/>
              <a:buNone/>
            </a:pPr>
            <a:r>
              <a:rPr b="1" i="0" lang="en-US" sz="31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Hardware por Setor: Otimização e Desempenho</a:t>
            </a:r>
            <a:endParaRPr b="0" i="0" sz="3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19"/>
          <p:cNvSpPr/>
          <p:nvPr/>
        </p:nvSpPr>
        <p:spPr>
          <a:xfrm>
            <a:off x="793790" y="1524714"/>
            <a:ext cx="13042821" cy="508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 alocação de hardware foi cuidadosamente planejada para atender às necessidades específicas de cada setor, equilibrando desempenho, custo e a compatibilidade com nossos sistemas operacionais padrão.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19"/>
          <p:cNvSpPr/>
          <p:nvPr/>
        </p:nvSpPr>
        <p:spPr>
          <a:xfrm>
            <a:off x="793790" y="2211467"/>
            <a:ext cx="6441996" cy="2357795"/>
          </a:xfrm>
          <a:prstGeom prst="roundRect">
            <a:avLst>
              <a:gd fmla="val 4654" name="adj"/>
            </a:avLst>
          </a:prstGeom>
          <a:solidFill>
            <a:srgbClr val="FFFFFF"/>
          </a:solidFill>
          <a:ln cap="flat" cmpd="sng" w="22850">
            <a:solidFill>
              <a:srgbClr val="C1C1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19"/>
          <p:cNvSpPr/>
          <p:nvPr/>
        </p:nvSpPr>
        <p:spPr>
          <a:xfrm>
            <a:off x="770930" y="2211467"/>
            <a:ext cx="91440" cy="2357795"/>
          </a:xfrm>
          <a:prstGeom prst="roundRect">
            <a:avLst>
              <a:gd fmla="val 72930" name="adj"/>
            </a:avLst>
          </a:prstGeom>
          <a:solidFill>
            <a:srgbClr val="C2C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19"/>
          <p:cNvSpPr/>
          <p:nvPr/>
        </p:nvSpPr>
        <p:spPr>
          <a:xfrm>
            <a:off x="1043940" y="2393037"/>
            <a:ext cx="1984653" cy="2480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b="1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Inovação</a:t>
            </a:r>
            <a:endParaRPr b="0" i="0" sz="1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19"/>
          <p:cNvSpPr/>
          <p:nvPr/>
        </p:nvSpPr>
        <p:spPr>
          <a:xfrm>
            <a:off x="1043940" y="2736294"/>
            <a:ext cx="6010275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1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CPU: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AMD Ryzen 7/Intel Core i7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19"/>
          <p:cNvSpPr/>
          <p:nvPr/>
        </p:nvSpPr>
        <p:spPr>
          <a:xfrm>
            <a:off x="1043940" y="3085624"/>
            <a:ext cx="6010275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1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GPU: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NVIDIA RTX 3060 (12GB)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19"/>
          <p:cNvSpPr/>
          <p:nvPr/>
        </p:nvSpPr>
        <p:spPr>
          <a:xfrm>
            <a:off x="1043940" y="3434953"/>
            <a:ext cx="6010275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1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RAM: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32 GB DDR5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19"/>
          <p:cNvSpPr/>
          <p:nvPr/>
        </p:nvSpPr>
        <p:spPr>
          <a:xfrm>
            <a:off x="1043940" y="3784283"/>
            <a:ext cx="6010275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1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Armazenamento: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1 TB NVMe + 2 TB HDD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19"/>
          <p:cNvSpPr/>
          <p:nvPr/>
        </p:nvSpPr>
        <p:spPr>
          <a:xfrm>
            <a:off x="1043940" y="4133612"/>
            <a:ext cx="6010275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Ideal para simulações e treinamento de IA com alta VRAM.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19"/>
          <p:cNvSpPr/>
          <p:nvPr/>
        </p:nvSpPr>
        <p:spPr>
          <a:xfrm>
            <a:off x="7394496" y="2211467"/>
            <a:ext cx="6442115" cy="2357795"/>
          </a:xfrm>
          <a:prstGeom prst="roundRect">
            <a:avLst>
              <a:gd fmla="val 4654" name="adj"/>
            </a:avLst>
          </a:prstGeom>
          <a:solidFill>
            <a:srgbClr val="FFFFFF"/>
          </a:solidFill>
          <a:ln cap="flat" cmpd="sng" w="22850">
            <a:solidFill>
              <a:srgbClr val="C1C1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19"/>
          <p:cNvSpPr/>
          <p:nvPr/>
        </p:nvSpPr>
        <p:spPr>
          <a:xfrm>
            <a:off x="7371636" y="2211467"/>
            <a:ext cx="91440" cy="2357795"/>
          </a:xfrm>
          <a:prstGeom prst="roundRect">
            <a:avLst>
              <a:gd fmla="val 72930" name="adj"/>
            </a:avLst>
          </a:prstGeom>
          <a:solidFill>
            <a:srgbClr val="C2C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19"/>
          <p:cNvSpPr/>
          <p:nvPr/>
        </p:nvSpPr>
        <p:spPr>
          <a:xfrm>
            <a:off x="7644646" y="2393037"/>
            <a:ext cx="1984653" cy="2480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b="1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Segurança</a:t>
            </a:r>
            <a:endParaRPr b="0" i="0" sz="1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19"/>
          <p:cNvSpPr/>
          <p:nvPr/>
        </p:nvSpPr>
        <p:spPr>
          <a:xfrm>
            <a:off x="7644646" y="2736294"/>
            <a:ext cx="6010394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1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CPU: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Intel Core i5-10400F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19"/>
          <p:cNvSpPr/>
          <p:nvPr/>
        </p:nvSpPr>
        <p:spPr>
          <a:xfrm>
            <a:off x="7644646" y="3085624"/>
            <a:ext cx="6010394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1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GPU: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Suporte a múltiplos monitores (Ex: RX 580)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19"/>
          <p:cNvSpPr/>
          <p:nvPr/>
        </p:nvSpPr>
        <p:spPr>
          <a:xfrm>
            <a:off x="7644646" y="3434953"/>
            <a:ext cx="6010394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1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RAM: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16 GB DDR4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19"/>
          <p:cNvSpPr/>
          <p:nvPr/>
        </p:nvSpPr>
        <p:spPr>
          <a:xfrm>
            <a:off x="7644646" y="3784283"/>
            <a:ext cx="6010394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1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Armazenamento: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500 GB NVMe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19"/>
          <p:cNvSpPr/>
          <p:nvPr/>
        </p:nvSpPr>
        <p:spPr>
          <a:xfrm>
            <a:off x="7644646" y="4133612"/>
            <a:ext cx="6010394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Configuração robusta para análise de logs e VMs de segurança.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19"/>
          <p:cNvSpPr/>
          <p:nvPr/>
        </p:nvSpPr>
        <p:spPr>
          <a:xfrm>
            <a:off x="793790" y="4727972"/>
            <a:ext cx="6441996" cy="2357795"/>
          </a:xfrm>
          <a:prstGeom prst="roundRect">
            <a:avLst>
              <a:gd fmla="val 4654" name="adj"/>
            </a:avLst>
          </a:prstGeom>
          <a:solidFill>
            <a:srgbClr val="FFFFFF"/>
          </a:solidFill>
          <a:ln cap="flat" cmpd="sng" w="22850">
            <a:solidFill>
              <a:srgbClr val="C1C1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19"/>
          <p:cNvSpPr/>
          <p:nvPr/>
        </p:nvSpPr>
        <p:spPr>
          <a:xfrm>
            <a:off x="770930" y="4727972"/>
            <a:ext cx="91440" cy="2357795"/>
          </a:xfrm>
          <a:prstGeom prst="roundRect">
            <a:avLst>
              <a:gd fmla="val 72930" name="adj"/>
            </a:avLst>
          </a:prstGeom>
          <a:solidFill>
            <a:srgbClr val="C2C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19"/>
          <p:cNvSpPr/>
          <p:nvPr/>
        </p:nvSpPr>
        <p:spPr>
          <a:xfrm>
            <a:off x="1043940" y="4909542"/>
            <a:ext cx="2255758" cy="2480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b="1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Desenvolvimento (PC1)</a:t>
            </a:r>
            <a:endParaRPr b="0" i="0" sz="1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19"/>
          <p:cNvSpPr/>
          <p:nvPr/>
        </p:nvSpPr>
        <p:spPr>
          <a:xfrm>
            <a:off x="1043940" y="5252799"/>
            <a:ext cx="6010275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1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CPU: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AMD Ryzen 5 5500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19"/>
          <p:cNvSpPr/>
          <p:nvPr/>
        </p:nvSpPr>
        <p:spPr>
          <a:xfrm>
            <a:off x="1043940" y="5602129"/>
            <a:ext cx="6010275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1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GPU: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RX 580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19"/>
          <p:cNvSpPr/>
          <p:nvPr/>
        </p:nvSpPr>
        <p:spPr>
          <a:xfrm>
            <a:off x="1043940" y="5951458"/>
            <a:ext cx="6010275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1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RAM: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16 GB DDR4 (2x8GB)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19"/>
          <p:cNvSpPr/>
          <p:nvPr/>
        </p:nvSpPr>
        <p:spPr>
          <a:xfrm>
            <a:off x="1043940" y="6300788"/>
            <a:ext cx="6010275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1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Armazenamento: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500 GB NVMe + 1 TB SSD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19"/>
          <p:cNvSpPr/>
          <p:nvPr/>
        </p:nvSpPr>
        <p:spPr>
          <a:xfrm>
            <a:off x="1043940" y="6650117"/>
            <a:ext cx="6010275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Otimizado para criação de imagens e áudio (Photoshop, FL Studio).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19"/>
          <p:cNvSpPr/>
          <p:nvPr/>
        </p:nvSpPr>
        <p:spPr>
          <a:xfrm>
            <a:off x="7394496" y="4727972"/>
            <a:ext cx="6442115" cy="2357795"/>
          </a:xfrm>
          <a:prstGeom prst="roundRect">
            <a:avLst>
              <a:gd fmla="val 4654" name="adj"/>
            </a:avLst>
          </a:prstGeom>
          <a:solidFill>
            <a:srgbClr val="FFFFFF"/>
          </a:solidFill>
          <a:ln cap="flat" cmpd="sng" w="22850">
            <a:solidFill>
              <a:srgbClr val="C1C1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19"/>
          <p:cNvSpPr/>
          <p:nvPr/>
        </p:nvSpPr>
        <p:spPr>
          <a:xfrm>
            <a:off x="7371636" y="4727972"/>
            <a:ext cx="91440" cy="2357795"/>
          </a:xfrm>
          <a:prstGeom prst="roundRect">
            <a:avLst>
              <a:gd fmla="val 72930" name="adj"/>
            </a:avLst>
          </a:prstGeom>
          <a:solidFill>
            <a:srgbClr val="C2C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19"/>
          <p:cNvSpPr/>
          <p:nvPr/>
        </p:nvSpPr>
        <p:spPr>
          <a:xfrm>
            <a:off x="7644646" y="4909542"/>
            <a:ext cx="2291596" cy="2480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b="1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Desenvolvimento (PC2)</a:t>
            </a:r>
            <a:endParaRPr b="0" i="0" sz="1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19"/>
          <p:cNvSpPr/>
          <p:nvPr/>
        </p:nvSpPr>
        <p:spPr>
          <a:xfrm>
            <a:off x="7644646" y="5252799"/>
            <a:ext cx="6010394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1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CPU: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AMD Ryzen 9 7900X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19"/>
          <p:cNvSpPr/>
          <p:nvPr/>
        </p:nvSpPr>
        <p:spPr>
          <a:xfrm>
            <a:off x="7644646" y="5602129"/>
            <a:ext cx="6010394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1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GPU: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NVIDIA RTX 4080 (12GB)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19"/>
          <p:cNvSpPr/>
          <p:nvPr/>
        </p:nvSpPr>
        <p:spPr>
          <a:xfrm>
            <a:off x="7644646" y="5951458"/>
            <a:ext cx="6010394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1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RAM: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32 GB DDR5 (4x8GB)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19"/>
          <p:cNvSpPr/>
          <p:nvPr/>
        </p:nvSpPr>
        <p:spPr>
          <a:xfrm>
            <a:off x="7644646" y="6300788"/>
            <a:ext cx="6010394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1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Armazenamento: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1 TB NVMe + 1 TB SSD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19"/>
          <p:cNvSpPr/>
          <p:nvPr/>
        </p:nvSpPr>
        <p:spPr>
          <a:xfrm>
            <a:off x="7644646" y="6650117"/>
            <a:ext cx="6010394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Máxima performance para Unreal Engine e modelagem 3D.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19"/>
          <p:cNvSpPr/>
          <p:nvPr/>
        </p:nvSpPr>
        <p:spPr>
          <a:xfrm>
            <a:off x="793790" y="7264360"/>
            <a:ext cx="13042821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t/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19"/>
          <p:cNvSpPr/>
          <p:nvPr/>
        </p:nvSpPr>
        <p:spPr>
          <a:xfrm>
            <a:off x="12801600" y="7785725"/>
            <a:ext cx="17577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5" name="Google Shape;625;p19"/>
          <p:cNvPicPr preferRelativeResize="0"/>
          <p:nvPr/>
        </p:nvPicPr>
        <p:blipFill rotWithShape="1">
          <a:blip r:embed="rId3">
            <a:alphaModFix/>
          </a:blip>
          <a:srcRect b="15469" l="0" r="0" t="0"/>
          <a:stretch/>
        </p:blipFill>
        <p:spPr>
          <a:xfrm>
            <a:off x="212775" y="224900"/>
            <a:ext cx="581025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5" name="Google Shape;115;g3aa12b1c7ca_1_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32175" y="0"/>
            <a:ext cx="5098226" cy="823187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3aa12b1c7ca_1_27"/>
          <p:cNvSpPr/>
          <p:nvPr/>
        </p:nvSpPr>
        <p:spPr>
          <a:xfrm>
            <a:off x="719850" y="1005652"/>
            <a:ext cx="84012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000"/>
              <a:buFont typeface="Inter"/>
              <a:buNone/>
            </a:pPr>
            <a:r>
              <a:rPr b="0" i="0" lang="en-US" sz="1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 Tupã Studios conta com 210 funcionários distribuídos estrategicamente em 4 localidades, organizados em setores especializados que refletem a função estratégica de cada unidade.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g3aa12b1c7ca_1_27"/>
          <p:cNvSpPr/>
          <p:nvPr/>
        </p:nvSpPr>
        <p:spPr>
          <a:xfrm>
            <a:off x="695031" y="1697950"/>
            <a:ext cx="8401200" cy="1526100"/>
          </a:xfrm>
          <a:prstGeom prst="roundRect">
            <a:avLst>
              <a:gd fmla="val 4793" name="adj"/>
            </a:avLst>
          </a:prstGeom>
          <a:solidFill>
            <a:srgbClr val="FFFFFF"/>
          </a:solidFill>
          <a:ln cap="flat" cmpd="sng" w="15225">
            <a:solidFill>
              <a:srgbClr val="C1C1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g3aa12b1c7ca_1_27"/>
          <p:cNvSpPr/>
          <p:nvPr/>
        </p:nvSpPr>
        <p:spPr>
          <a:xfrm>
            <a:off x="678524" y="1697950"/>
            <a:ext cx="66000" cy="1526100"/>
          </a:xfrm>
          <a:prstGeom prst="roundRect">
            <a:avLst>
              <a:gd fmla="val 88773" name="adj"/>
            </a:avLst>
          </a:prstGeom>
          <a:solidFill>
            <a:srgbClr val="C2C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g3aa12b1c7ca_1_27"/>
          <p:cNvSpPr/>
          <p:nvPr/>
        </p:nvSpPr>
        <p:spPr>
          <a:xfrm>
            <a:off x="900603" y="1842025"/>
            <a:ext cx="41598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1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São Paulo - Matriz (70 funcionários)</a:t>
            </a:r>
            <a:endParaRPr b="0" i="0" sz="1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g3aa12b1c7ca_1_27"/>
          <p:cNvSpPr/>
          <p:nvPr/>
        </p:nvSpPr>
        <p:spPr>
          <a:xfrm>
            <a:off x="900592" y="2120622"/>
            <a:ext cx="80397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00"/>
              <a:buFont typeface="Inter"/>
              <a:buChar char="•"/>
            </a:pPr>
            <a:r>
              <a:rPr b="0" i="0" lang="en-US" sz="13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Desenvolvimento: 40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g3aa12b1c7ca_1_27"/>
          <p:cNvSpPr/>
          <p:nvPr/>
        </p:nvSpPr>
        <p:spPr>
          <a:xfrm>
            <a:off x="900592" y="2371725"/>
            <a:ext cx="80397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00"/>
              <a:buFont typeface="Inter"/>
              <a:buChar char="•"/>
            </a:pPr>
            <a:r>
              <a:rPr b="0" i="0" lang="en-US" sz="13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Marketing: 15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3aa12b1c7ca_1_27"/>
          <p:cNvSpPr/>
          <p:nvPr/>
        </p:nvSpPr>
        <p:spPr>
          <a:xfrm>
            <a:off x="900592" y="2622827"/>
            <a:ext cx="80397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00"/>
              <a:buFont typeface="Inter"/>
              <a:buChar char="•"/>
            </a:pPr>
            <a:r>
              <a:rPr b="0" i="0" lang="en-US" sz="13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Segurança: 10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g3aa12b1c7ca_1_27"/>
          <p:cNvSpPr/>
          <p:nvPr/>
        </p:nvSpPr>
        <p:spPr>
          <a:xfrm>
            <a:off x="900592" y="2873930"/>
            <a:ext cx="80397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00"/>
              <a:buFont typeface="Inter"/>
              <a:buChar char="•"/>
            </a:pPr>
            <a:r>
              <a:rPr b="0" i="0" lang="en-US" sz="13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Limpeza/Manutenção: 5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g3aa12b1c7ca_1_27"/>
          <p:cNvSpPr/>
          <p:nvPr/>
        </p:nvSpPr>
        <p:spPr>
          <a:xfrm>
            <a:off x="695031" y="3352918"/>
            <a:ext cx="8401200" cy="1275000"/>
          </a:xfrm>
          <a:prstGeom prst="roundRect">
            <a:avLst>
              <a:gd fmla="val 5737" name="adj"/>
            </a:avLst>
          </a:prstGeom>
          <a:solidFill>
            <a:srgbClr val="FFFFFF"/>
          </a:solidFill>
          <a:ln cap="flat" cmpd="sng" w="15225">
            <a:solidFill>
              <a:srgbClr val="C1C1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g3aa12b1c7ca_1_27"/>
          <p:cNvSpPr/>
          <p:nvPr/>
        </p:nvSpPr>
        <p:spPr>
          <a:xfrm>
            <a:off x="678524" y="3352918"/>
            <a:ext cx="66000" cy="1275000"/>
          </a:xfrm>
          <a:prstGeom prst="roundRect">
            <a:avLst>
              <a:gd fmla="val 88773" name="adj"/>
            </a:avLst>
          </a:prstGeom>
          <a:solidFill>
            <a:srgbClr val="C2C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g3aa12b1c7ca_1_27"/>
          <p:cNvSpPr/>
          <p:nvPr/>
        </p:nvSpPr>
        <p:spPr>
          <a:xfrm>
            <a:off x="900604" y="3496974"/>
            <a:ext cx="37239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1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São Paulo II (60 funcionários)</a:t>
            </a:r>
            <a:endParaRPr b="0" i="0" sz="1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g3aa12b1c7ca_1_27"/>
          <p:cNvSpPr/>
          <p:nvPr/>
        </p:nvSpPr>
        <p:spPr>
          <a:xfrm>
            <a:off x="900592" y="3775590"/>
            <a:ext cx="80397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00"/>
              <a:buFont typeface="Inter"/>
              <a:buChar char="•"/>
            </a:pPr>
            <a:r>
              <a:rPr b="0" i="0" lang="en-US" sz="13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Desenvolvimento: 40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3aa12b1c7ca_1_27"/>
          <p:cNvSpPr/>
          <p:nvPr/>
        </p:nvSpPr>
        <p:spPr>
          <a:xfrm>
            <a:off x="900592" y="4026692"/>
            <a:ext cx="80397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00"/>
              <a:buFont typeface="Inter"/>
              <a:buChar char="•"/>
            </a:pPr>
            <a:r>
              <a:rPr b="0" i="0" lang="en-US" sz="13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Inovação: 15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g3aa12b1c7ca_1_27"/>
          <p:cNvSpPr/>
          <p:nvPr/>
        </p:nvSpPr>
        <p:spPr>
          <a:xfrm>
            <a:off x="900592" y="4277795"/>
            <a:ext cx="80397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00"/>
              <a:buFont typeface="Inter"/>
              <a:buChar char="•"/>
            </a:pPr>
            <a:r>
              <a:rPr b="0" i="0" lang="en-US" sz="13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Limpeza/Manutenção: 5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g3aa12b1c7ca_1_27"/>
          <p:cNvSpPr/>
          <p:nvPr/>
        </p:nvSpPr>
        <p:spPr>
          <a:xfrm>
            <a:off x="695031" y="4756783"/>
            <a:ext cx="8401200" cy="1526100"/>
          </a:xfrm>
          <a:prstGeom prst="roundRect">
            <a:avLst>
              <a:gd fmla="val 4793" name="adj"/>
            </a:avLst>
          </a:prstGeom>
          <a:solidFill>
            <a:srgbClr val="FFFFFF"/>
          </a:solidFill>
          <a:ln cap="flat" cmpd="sng" w="15225">
            <a:solidFill>
              <a:srgbClr val="C1C1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g3aa12b1c7ca_1_27"/>
          <p:cNvSpPr/>
          <p:nvPr/>
        </p:nvSpPr>
        <p:spPr>
          <a:xfrm>
            <a:off x="678524" y="4756783"/>
            <a:ext cx="66000" cy="1526100"/>
          </a:xfrm>
          <a:prstGeom prst="roundRect">
            <a:avLst>
              <a:gd fmla="val 88773" name="adj"/>
            </a:avLst>
          </a:prstGeom>
          <a:solidFill>
            <a:srgbClr val="C2C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g3aa12b1c7ca_1_27"/>
          <p:cNvSpPr/>
          <p:nvPr/>
        </p:nvSpPr>
        <p:spPr>
          <a:xfrm>
            <a:off x="900605" y="4900850"/>
            <a:ext cx="44181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1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Rio de Janeiro (40 funcionários)</a:t>
            </a:r>
            <a:endParaRPr b="0" i="0" sz="1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g3aa12b1c7ca_1_27"/>
          <p:cNvSpPr/>
          <p:nvPr/>
        </p:nvSpPr>
        <p:spPr>
          <a:xfrm>
            <a:off x="900592" y="5179455"/>
            <a:ext cx="80397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00"/>
              <a:buFont typeface="Inter"/>
              <a:buChar char="•"/>
            </a:pPr>
            <a:r>
              <a:rPr b="0" i="0" lang="en-US" sz="13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Administração: 15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g3aa12b1c7ca_1_27"/>
          <p:cNvSpPr/>
          <p:nvPr/>
        </p:nvSpPr>
        <p:spPr>
          <a:xfrm>
            <a:off x="900592" y="5430558"/>
            <a:ext cx="80397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00"/>
              <a:buFont typeface="Inter"/>
              <a:buChar char="•"/>
            </a:pPr>
            <a:r>
              <a:rPr b="0" i="0" lang="en-US" sz="13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Jurídico: 10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g3aa12b1c7ca_1_27"/>
          <p:cNvSpPr/>
          <p:nvPr/>
        </p:nvSpPr>
        <p:spPr>
          <a:xfrm>
            <a:off x="900592" y="5681660"/>
            <a:ext cx="80397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00"/>
              <a:buFont typeface="Inter"/>
              <a:buChar char="•"/>
            </a:pPr>
            <a:r>
              <a:rPr b="0" i="0" lang="en-US" sz="13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Marketing: 10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3aa12b1c7ca_1_27"/>
          <p:cNvSpPr/>
          <p:nvPr/>
        </p:nvSpPr>
        <p:spPr>
          <a:xfrm>
            <a:off x="900592" y="5932762"/>
            <a:ext cx="80397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00"/>
              <a:buFont typeface="Inter"/>
              <a:buChar char="•"/>
            </a:pPr>
            <a:r>
              <a:rPr b="0" i="0" lang="en-US" sz="13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Limpeza/Manutenção: 5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3aa12b1c7ca_1_27"/>
          <p:cNvSpPr/>
          <p:nvPr/>
        </p:nvSpPr>
        <p:spPr>
          <a:xfrm>
            <a:off x="695031" y="6411751"/>
            <a:ext cx="8401200" cy="1275000"/>
          </a:xfrm>
          <a:prstGeom prst="roundRect">
            <a:avLst>
              <a:gd fmla="val 5737" name="adj"/>
            </a:avLst>
          </a:prstGeom>
          <a:solidFill>
            <a:srgbClr val="FFFFFF"/>
          </a:solidFill>
          <a:ln cap="flat" cmpd="sng" w="15225">
            <a:solidFill>
              <a:srgbClr val="C1C1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3aa12b1c7ca_1_27"/>
          <p:cNvSpPr/>
          <p:nvPr/>
        </p:nvSpPr>
        <p:spPr>
          <a:xfrm>
            <a:off x="678524" y="6411751"/>
            <a:ext cx="66000" cy="1275000"/>
          </a:xfrm>
          <a:prstGeom prst="roundRect">
            <a:avLst>
              <a:gd fmla="val 88773" name="adj"/>
            </a:avLst>
          </a:prstGeom>
          <a:solidFill>
            <a:srgbClr val="C2C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3aa12b1c7ca_1_27"/>
          <p:cNvSpPr/>
          <p:nvPr/>
        </p:nvSpPr>
        <p:spPr>
          <a:xfrm>
            <a:off x="900606" y="6555826"/>
            <a:ext cx="37239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1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Recife (40 funcionários)</a:t>
            </a:r>
            <a:endParaRPr b="0" i="0" sz="1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3aa12b1c7ca_1_27"/>
          <p:cNvSpPr/>
          <p:nvPr/>
        </p:nvSpPr>
        <p:spPr>
          <a:xfrm>
            <a:off x="900592" y="6834423"/>
            <a:ext cx="80397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00"/>
              <a:buFont typeface="Inter"/>
              <a:buChar char="•"/>
            </a:pPr>
            <a:r>
              <a:rPr b="0" i="0" lang="en-US" sz="13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Atendimento: 20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3aa12b1c7ca_1_27"/>
          <p:cNvSpPr/>
          <p:nvPr/>
        </p:nvSpPr>
        <p:spPr>
          <a:xfrm>
            <a:off x="900592" y="7085524"/>
            <a:ext cx="80397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00"/>
              <a:buFont typeface="Inter"/>
              <a:buChar char="•"/>
            </a:pPr>
            <a:r>
              <a:rPr b="0" i="0" lang="en-US" sz="13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Administração: 15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g3aa12b1c7ca_1_27"/>
          <p:cNvSpPr/>
          <p:nvPr/>
        </p:nvSpPr>
        <p:spPr>
          <a:xfrm>
            <a:off x="900592" y="7336627"/>
            <a:ext cx="80397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00"/>
              <a:buFont typeface="Inter"/>
              <a:buChar char="•"/>
            </a:pPr>
            <a:r>
              <a:rPr b="0" i="0" lang="en-US" sz="13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Limpeza/Manutenção: 5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g3aa12b1c7ca_1_27"/>
          <p:cNvPicPr preferRelativeResize="0"/>
          <p:nvPr/>
        </p:nvPicPr>
        <p:blipFill rotWithShape="1">
          <a:blip r:embed="rId4">
            <a:alphaModFix/>
          </a:blip>
          <a:srcRect b="15469" l="0" r="0" t="0"/>
          <a:stretch/>
        </p:blipFill>
        <p:spPr>
          <a:xfrm>
            <a:off x="212775" y="224900"/>
            <a:ext cx="581026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3aa12b1c7ca_1_27"/>
          <p:cNvSpPr/>
          <p:nvPr/>
        </p:nvSpPr>
        <p:spPr>
          <a:xfrm>
            <a:off x="744527" y="492693"/>
            <a:ext cx="60471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Inter"/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Setores e Distribuição de Funcionários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20"/>
          <p:cNvSpPr/>
          <p:nvPr/>
        </p:nvSpPr>
        <p:spPr>
          <a:xfrm>
            <a:off x="793790" y="758666"/>
            <a:ext cx="3969425" cy="496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Inter"/>
              <a:buNone/>
            </a:pPr>
            <a:r>
              <a:rPr b="1" i="0" lang="en-US" sz="31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Hardware por Setor</a:t>
            </a:r>
            <a:endParaRPr b="0" i="0" sz="3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20"/>
          <p:cNvSpPr/>
          <p:nvPr/>
        </p:nvSpPr>
        <p:spPr>
          <a:xfrm>
            <a:off x="793790" y="1572339"/>
            <a:ext cx="13042821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Continuamos a detalhar as especificações de hardware otimizadas para atender às demandas operacionais e orçamentárias de cada setor da Tupã Studios.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20"/>
          <p:cNvSpPr/>
          <p:nvPr/>
        </p:nvSpPr>
        <p:spPr>
          <a:xfrm>
            <a:off x="793790" y="2005013"/>
            <a:ext cx="6441996" cy="2262545"/>
          </a:xfrm>
          <a:prstGeom prst="roundRect">
            <a:avLst>
              <a:gd fmla="val 4850" name="adj"/>
            </a:avLst>
          </a:prstGeom>
          <a:solidFill>
            <a:srgbClr val="FFFFFF"/>
          </a:solidFill>
          <a:ln cap="flat" cmpd="sng" w="22850">
            <a:solidFill>
              <a:srgbClr val="C1C1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20"/>
          <p:cNvSpPr/>
          <p:nvPr/>
        </p:nvSpPr>
        <p:spPr>
          <a:xfrm>
            <a:off x="770930" y="2005013"/>
            <a:ext cx="91440" cy="2262545"/>
          </a:xfrm>
          <a:prstGeom prst="roundRect">
            <a:avLst>
              <a:gd fmla="val 72930" name="adj"/>
            </a:avLst>
          </a:prstGeom>
          <a:solidFill>
            <a:srgbClr val="C2C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20"/>
          <p:cNvSpPr/>
          <p:nvPr/>
        </p:nvSpPr>
        <p:spPr>
          <a:xfrm>
            <a:off x="1043940" y="2186583"/>
            <a:ext cx="2264450" cy="2480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b="1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Atendimento ao Cliente</a:t>
            </a:r>
            <a:endParaRPr b="0" i="0" sz="1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20"/>
          <p:cNvSpPr/>
          <p:nvPr/>
        </p:nvSpPr>
        <p:spPr>
          <a:xfrm>
            <a:off x="1043940" y="2529840"/>
            <a:ext cx="6010275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1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CPU: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Intel i5 ou AMD Ryzen 5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20"/>
          <p:cNvSpPr/>
          <p:nvPr/>
        </p:nvSpPr>
        <p:spPr>
          <a:xfrm>
            <a:off x="1043940" y="2879169"/>
            <a:ext cx="6010275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1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RAM: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8 GB DDR4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20"/>
          <p:cNvSpPr/>
          <p:nvPr/>
        </p:nvSpPr>
        <p:spPr>
          <a:xfrm>
            <a:off x="1043940" y="3228499"/>
            <a:ext cx="6010275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1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Armazenamento: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SSD 480 GB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20"/>
          <p:cNvSpPr/>
          <p:nvPr/>
        </p:nvSpPr>
        <p:spPr>
          <a:xfrm>
            <a:off x="1043940" y="3577828"/>
            <a:ext cx="6010275" cy="508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Configuração equilibrada para multitarefas e uso diário do Zendesk e Discord, com foco em confiabilidade e custo.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20"/>
          <p:cNvSpPr/>
          <p:nvPr/>
        </p:nvSpPr>
        <p:spPr>
          <a:xfrm>
            <a:off x="7394496" y="2005013"/>
            <a:ext cx="6442115" cy="2262545"/>
          </a:xfrm>
          <a:prstGeom prst="roundRect">
            <a:avLst>
              <a:gd fmla="val 4850" name="adj"/>
            </a:avLst>
          </a:prstGeom>
          <a:solidFill>
            <a:srgbClr val="FFFFFF"/>
          </a:solidFill>
          <a:ln cap="flat" cmpd="sng" w="22850">
            <a:solidFill>
              <a:srgbClr val="C1C1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20"/>
          <p:cNvSpPr/>
          <p:nvPr/>
        </p:nvSpPr>
        <p:spPr>
          <a:xfrm>
            <a:off x="7371636" y="2005013"/>
            <a:ext cx="91440" cy="2262545"/>
          </a:xfrm>
          <a:prstGeom prst="roundRect">
            <a:avLst>
              <a:gd fmla="val 72930" name="adj"/>
            </a:avLst>
          </a:prstGeom>
          <a:solidFill>
            <a:srgbClr val="C2C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20"/>
          <p:cNvSpPr/>
          <p:nvPr/>
        </p:nvSpPr>
        <p:spPr>
          <a:xfrm>
            <a:off x="7644646" y="2186583"/>
            <a:ext cx="1984653" cy="2480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b="1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Administração</a:t>
            </a:r>
            <a:endParaRPr b="0" i="0" sz="1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20"/>
          <p:cNvSpPr/>
          <p:nvPr/>
        </p:nvSpPr>
        <p:spPr>
          <a:xfrm>
            <a:off x="7644646" y="2529840"/>
            <a:ext cx="6010394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1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CPU: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AMD Ryzen 3 (4000/5000 Series)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20"/>
          <p:cNvSpPr/>
          <p:nvPr/>
        </p:nvSpPr>
        <p:spPr>
          <a:xfrm>
            <a:off x="7644646" y="2879169"/>
            <a:ext cx="6010394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1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RAM: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8GB ou 16GB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20"/>
          <p:cNvSpPr/>
          <p:nvPr/>
        </p:nvSpPr>
        <p:spPr>
          <a:xfrm>
            <a:off x="7644646" y="3228499"/>
            <a:ext cx="6010394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1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Armazenamento: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SSD 256 GB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20"/>
          <p:cNvSpPr/>
          <p:nvPr/>
        </p:nvSpPr>
        <p:spPr>
          <a:xfrm>
            <a:off x="7644646" y="3577828"/>
            <a:ext cx="6010394" cy="508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Solução com excelente custo-benefício para SAP, Excel e Trello, com flexibilidade entre Windows e Linux.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20"/>
          <p:cNvSpPr/>
          <p:nvPr/>
        </p:nvSpPr>
        <p:spPr>
          <a:xfrm>
            <a:off x="793790" y="4426268"/>
            <a:ext cx="6441996" cy="2611874"/>
          </a:xfrm>
          <a:prstGeom prst="roundRect">
            <a:avLst>
              <a:gd fmla="val 4201" name="adj"/>
            </a:avLst>
          </a:prstGeom>
          <a:solidFill>
            <a:srgbClr val="FFFFFF"/>
          </a:solidFill>
          <a:ln cap="flat" cmpd="sng" w="22850">
            <a:solidFill>
              <a:srgbClr val="C1C1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20"/>
          <p:cNvSpPr/>
          <p:nvPr/>
        </p:nvSpPr>
        <p:spPr>
          <a:xfrm>
            <a:off x="770930" y="4426268"/>
            <a:ext cx="91440" cy="2611874"/>
          </a:xfrm>
          <a:prstGeom prst="roundRect">
            <a:avLst>
              <a:gd fmla="val 72930" name="adj"/>
            </a:avLst>
          </a:prstGeom>
          <a:solidFill>
            <a:srgbClr val="C2C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20"/>
          <p:cNvSpPr/>
          <p:nvPr/>
        </p:nvSpPr>
        <p:spPr>
          <a:xfrm>
            <a:off x="1043940" y="4607838"/>
            <a:ext cx="1984653" cy="2480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b="1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Marketing</a:t>
            </a:r>
            <a:endParaRPr b="0" i="0" sz="1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20"/>
          <p:cNvSpPr/>
          <p:nvPr/>
        </p:nvSpPr>
        <p:spPr>
          <a:xfrm>
            <a:off x="1043940" y="4951095"/>
            <a:ext cx="6010275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1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CPU: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AMD Ryzen 5500 / Intel i5 (10ª Gen)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20"/>
          <p:cNvSpPr/>
          <p:nvPr/>
        </p:nvSpPr>
        <p:spPr>
          <a:xfrm>
            <a:off x="1043940" y="5300424"/>
            <a:ext cx="6010275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1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GPU: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RTX 3050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20"/>
          <p:cNvSpPr/>
          <p:nvPr/>
        </p:nvSpPr>
        <p:spPr>
          <a:xfrm>
            <a:off x="1043940" y="5649754"/>
            <a:ext cx="6010275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1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RAM: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16 GB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20"/>
          <p:cNvSpPr/>
          <p:nvPr/>
        </p:nvSpPr>
        <p:spPr>
          <a:xfrm>
            <a:off x="1043940" y="5999083"/>
            <a:ext cx="6010275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1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Armazenamento: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SSD NVMe 1TB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20"/>
          <p:cNvSpPr/>
          <p:nvPr/>
        </p:nvSpPr>
        <p:spPr>
          <a:xfrm>
            <a:off x="1043940" y="6348413"/>
            <a:ext cx="6010275" cy="508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Hardware robusto para edição de vídeo, design gráfico e gestão de campanhas, garantindo alta produtividade.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20"/>
          <p:cNvSpPr/>
          <p:nvPr/>
        </p:nvSpPr>
        <p:spPr>
          <a:xfrm>
            <a:off x="7394496" y="4426268"/>
            <a:ext cx="6442115" cy="2611874"/>
          </a:xfrm>
          <a:prstGeom prst="roundRect">
            <a:avLst>
              <a:gd fmla="val 4201" name="adj"/>
            </a:avLst>
          </a:prstGeom>
          <a:solidFill>
            <a:srgbClr val="FFFFFF"/>
          </a:solidFill>
          <a:ln cap="flat" cmpd="sng" w="22850">
            <a:solidFill>
              <a:srgbClr val="C1C1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20"/>
          <p:cNvSpPr/>
          <p:nvPr/>
        </p:nvSpPr>
        <p:spPr>
          <a:xfrm>
            <a:off x="7371636" y="4426268"/>
            <a:ext cx="91440" cy="2611874"/>
          </a:xfrm>
          <a:prstGeom prst="roundRect">
            <a:avLst>
              <a:gd fmla="val 72930" name="adj"/>
            </a:avLst>
          </a:prstGeom>
          <a:solidFill>
            <a:srgbClr val="C2C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20"/>
          <p:cNvSpPr/>
          <p:nvPr/>
        </p:nvSpPr>
        <p:spPr>
          <a:xfrm>
            <a:off x="7644646" y="4607838"/>
            <a:ext cx="2241828" cy="2480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b="1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Limpeza e Manutenção</a:t>
            </a:r>
            <a:endParaRPr b="0" i="0" sz="1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20"/>
          <p:cNvSpPr/>
          <p:nvPr/>
        </p:nvSpPr>
        <p:spPr>
          <a:xfrm>
            <a:off x="7644646" y="4951095"/>
            <a:ext cx="6010394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1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Dispositivo: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Samsung Galaxy A05s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20"/>
          <p:cNvSpPr/>
          <p:nvPr/>
        </p:nvSpPr>
        <p:spPr>
          <a:xfrm>
            <a:off x="7644646" y="5300424"/>
            <a:ext cx="6010394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1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Processador: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Octa-Core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20"/>
          <p:cNvSpPr/>
          <p:nvPr/>
        </p:nvSpPr>
        <p:spPr>
          <a:xfrm>
            <a:off x="7644646" y="5649754"/>
            <a:ext cx="6010394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1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RAM: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6 GB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20"/>
          <p:cNvSpPr/>
          <p:nvPr/>
        </p:nvSpPr>
        <p:spPr>
          <a:xfrm>
            <a:off x="7644646" y="5999083"/>
            <a:ext cx="6010394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1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Armazenamento:</a:t>
            </a: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128 GB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20"/>
          <p:cNvSpPr/>
          <p:nvPr/>
        </p:nvSpPr>
        <p:spPr>
          <a:xfrm>
            <a:off x="7644646" y="6348413"/>
            <a:ext cx="6010394" cy="508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Dispositivos móveis otimizados para o Maximo Asset Management Mobile App e comunicação, com alta fluidez.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20"/>
          <p:cNvSpPr/>
          <p:nvPr/>
        </p:nvSpPr>
        <p:spPr>
          <a:xfrm>
            <a:off x="793790" y="7216735"/>
            <a:ext cx="13042821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Estas escolhas refletem nosso compromisso com a eficiência operacional e o uso inteligente dos recursos, adaptando a tecnologia às necessidades de cada equipe.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20"/>
          <p:cNvSpPr/>
          <p:nvPr/>
        </p:nvSpPr>
        <p:spPr>
          <a:xfrm>
            <a:off x="12801600" y="7785725"/>
            <a:ext cx="17577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5" name="Google Shape;665;p20"/>
          <p:cNvPicPr preferRelativeResize="0"/>
          <p:nvPr/>
        </p:nvPicPr>
        <p:blipFill rotWithShape="1">
          <a:blip r:embed="rId3">
            <a:alphaModFix/>
          </a:blip>
          <a:srcRect b="15469" l="0" r="0" t="0"/>
          <a:stretch/>
        </p:blipFill>
        <p:spPr>
          <a:xfrm>
            <a:off x="212775" y="224900"/>
            <a:ext cx="581025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21"/>
          <p:cNvSpPr/>
          <p:nvPr/>
        </p:nvSpPr>
        <p:spPr>
          <a:xfrm>
            <a:off x="793790" y="718899"/>
            <a:ext cx="5194935" cy="496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Inter"/>
              <a:buNone/>
            </a:pPr>
            <a:r>
              <a:rPr b="1" i="0" lang="en-US" sz="31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Investimento em Hardware</a:t>
            </a:r>
            <a:endParaRPr b="0" i="0" sz="3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21"/>
          <p:cNvSpPr/>
          <p:nvPr/>
        </p:nvSpPr>
        <p:spPr>
          <a:xfrm>
            <a:off x="793790" y="1532573"/>
            <a:ext cx="13042821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Especificações por setor para máxima eficiência.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673" name="Google Shape;67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1965246"/>
            <a:ext cx="9129951" cy="5112663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21"/>
          <p:cNvSpPr/>
          <p:nvPr/>
        </p:nvSpPr>
        <p:spPr>
          <a:xfrm>
            <a:off x="793790" y="7256502"/>
            <a:ext cx="13042821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Total: R$ 921.400 a R$ 1.237.100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21"/>
          <p:cNvSpPr/>
          <p:nvPr/>
        </p:nvSpPr>
        <p:spPr>
          <a:xfrm>
            <a:off x="12801600" y="7785725"/>
            <a:ext cx="17577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6" name="Google Shape;676;p21"/>
          <p:cNvPicPr preferRelativeResize="0"/>
          <p:nvPr/>
        </p:nvPicPr>
        <p:blipFill rotWithShape="1">
          <a:blip r:embed="rId4">
            <a:alphaModFix/>
          </a:blip>
          <a:srcRect b="15469" l="0" r="0" t="0"/>
          <a:stretch/>
        </p:blipFill>
        <p:spPr>
          <a:xfrm>
            <a:off x="212775" y="224900"/>
            <a:ext cx="581025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21"/>
          <p:cNvSpPr txBox="1"/>
          <p:nvPr/>
        </p:nvSpPr>
        <p:spPr>
          <a:xfrm rot="-5400000">
            <a:off x="9065650" y="5707350"/>
            <a:ext cx="234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Fonte: Autores do projeto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23"/>
          <p:cNvSpPr/>
          <p:nvPr/>
        </p:nvSpPr>
        <p:spPr>
          <a:xfrm>
            <a:off x="789503" y="620316"/>
            <a:ext cx="7223403" cy="56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9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50"/>
              <a:buFont typeface="Inter"/>
              <a:buNone/>
            </a:pPr>
            <a:r>
              <a:rPr b="1" i="0" lang="en-US" sz="35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Conclusão: Um Ativo Estratégico</a:t>
            </a:r>
            <a:endParaRPr b="0" i="0" sz="3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23"/>
          <p:cNvSpPr/>
          <p:nvPr/>
        </p:nvSpPr>
        <p:spPr>
          <a:xfrm>
            <a:off x="789503" y="1454825"/>
            <a:ext cx="13051500" cy="22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4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Inter"/>
              <a:buNone/>
            </a:pPr>
            <a:r>
              <a:rPr b="1" i="0" lang="en-US" sz="4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Infraestrutura robusta, segura e escalável</a:t>
            </a:r>
            <a:endParaRPr b="0" i="0" sz="4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23"/>
          <p:cNvSpPr/>
          <p:nvPr/>
        </p:nvSpPr>
        <p:spPr>
          <a:xfrm>
            <a:off x="3232346" y="3560497"/>
            <a:ext cx="22557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Proteção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23"/>
          <p:cNvSpPr/>
          <p:nvPr/>
        </p:nvSpPr>
        <p:spPr>
          <a:xfrm>
            <a:off x="789540" y="3950664"/>
            <a:ext cx="4698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b="0" i="0" lang="en-US" sz="14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VLANs e dispositivos IoT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687" name="Google Shape;68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986" y="3054124"/>
            <a:ext cx="3654384" cy="36543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88" name="Google Shape;68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972" y="4201112"/>
            <a:ext cx="253722" cy="253722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23"/>
          <p:cNvSpPr/>
          <p:nvPr/>
        </p:nvSpPr>
        <p:spPr>
          <a:xfrm>
            <a:off x="9142371" y="3233432"/>
            <a:ext cx="22557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Conectividade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23"/>
          <p:cNvSpPr/>
          <p:nvPr/>
        </p:nvSpPr>
        <p:spPr>
          <a:xfrm>
            <a:off x="9142370" y="3623600"/>
            <a:ext cx="46986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b="0" i="0" lang="en-US" sz="14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Hub-and-Spoke e tráfego centralizado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691" name="Google Shape;691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87986" y="3054124"/>
            <a:ext cx="3654384" cy="36543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92" name="Google Shape;692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79008" y="3859284"/>
            <a:ext cx="253722" cy="253722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23"/>
          <p:cNvSpPr/>
          <p:nvPr/>
        </p:nvSpPr>
        <p:spPr>
          <a:xfrm>
            <a:off x="9503250" y="4541810"/>
            <a:ext cx="22557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Escalabilidade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23"/>
          <p:cNvSpPr/>
          <p:nvPr/>
        </p:nvSpPr>
        <p:spPr>
          <a:xfrm>
            <a:off x="9503250" y="4931978"/>
            <a:ext cx="43377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b="0" i="0" lang="en-US" sz="14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Sob demanda e custos controlados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695" name="Google Shape;695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87986" y="3054124"/>
            <a:ext cx="3654384" cy="36543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96" name="Google Shape;696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29209" y="4754277"/>
            <a:ext cx="253722" cy="253722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23"/>
          <p:cNvSpPr/>
          <p:nvPr/>
        </p:nvSpPr>
        <p:spPr>
          <a:xfrm>
            <a:off x="9142371" y="5850188"/>
            <a:ext cx="22557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Performance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23"/>
          <p:cNvSpPr/>
          <p:nvPr/>
        </p:nvSpPr>
        <p:spPr>
          <a:xfrm>
            <a:off x="9142370" y="6240355"/>
            <a:ext cx="46986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b="0" i="0" lang="en-US" sz="14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Hardware de ponta e menor latência possível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699" name="Google Shape;699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487986" y="3054124"/>
            <a:ext cx="3654384" cy="36543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00" name="Google Shape;700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479008" y="5649270"/>
            <a:ext cx="253722" cy="253722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23"/>
          <p:cNvSpPr/>
          <p:nvPr/>
        </p:nvSpPr>
        <p:spPr>
          <a:xfrm>
            <a:off x="3232346" y="5523004"/>
            <a:ext cx="22557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Resiliência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23"/>
          <p:cNvSpPr/>
          <p:nvPr/>
        </p:nvSpPr>
        <p:spPr>
          <a:xfrm>
            <a:off x="789540" y="5913172"/>
            <a:ext cx="4698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b="0" i="0" lang="en-US" sz="14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Continuidade total com redundância de dados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703" name="Google Shape;703;p2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487986" y="3054124"/>
            <a:ext cx="3654384" cy="36543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04" name="Google Shape;704;p2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426972" y="5307441"/>
            <a:ext cx="253722" cy="253722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23"/>
          <p:cNvSpPr/>
          <p:nvPr/>
        </p:nvSpPr>
        <p:spPr>
          <a:xfrm>
            <a:off x="12801600" y="7785725"/>
            <a:ext cx="17577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3"/>
          <p:cNvSpPr/>
          <p:nvPr/>
        </p:nvSpPr>
        <p:spPr>
          <a:xfrm>
            <a:off x="633990" y="7439273"/>
            <a:ext cx="13042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 Tupã Studios está tecnicamente robusta, segura e pronta para o mercado global.</a:t>
            </a:r>
            <a:endParaRPr b="0" i="0" sz="1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24"/>
          <p:cNvSpPr/>
          <p:nvPr/>
        </p:nvSpPr>
        <p:spPr>
          <a:xfrm>
            <a:off x="12861850" y="7593950"/>
            <a:ext cx="1693800" cy="55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4"/>
          <p:cNvSpPr/>
          <p:nvPr/>
        </p:nvSpPr>
        <p:spPr>
          <a:xfrm>
            <a:off x="432150" y="3143250"/>
            <a:ext cx="137661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4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Inter"/>
              <a:buNone/>
            </a:pPr>
            <a:r>
              <a:rPr b="1" i="0" lang="en-US" sz="51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Obrigado. </a:t>
            </a:r>
            <a:endParaRPr b="1" i="0" sz="51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2464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Inter"/>
              <a:buNone/>
            </a:pPr>
            <a:r>
              <a:rPr b="1" i="0" lang="en-US" sz="51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Abrimos agora para perguntas.</a:t>
            </a:r>
            <a:endParaRPr b="0" i="0" sz="5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0" name="Google Shape;15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"/>
          <p:cNvSpPr/>
          <p:nvPr/>
        </p:nvSpPr>
        <p:spPr>
          <a:xfrm>
            <a:off x="793790" y="680085"/>
            <a:ext cx="7556421" cy="1275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Inter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 Cenário do Mercado de Games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3"/>
          <p:cNvSpPr/>
          <p:nvPr/>
        </p:nvSpPr>
        <p:spPr>
          <a:xfrm>
            <a:off x="793802" y="2364100"/>
            <a:ext cx="28194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5300"/>
              <a:buFont typeface="Inter"/>
              <a:buNone/>
            </a:pPr>
            <a:r>
              <a:rPr b="1" i="0" lang="en-US" sz="53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$250B+</a:t>
            </a:r>
            <a:endParaRPr b="0" i="0" sz="5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3"/>
          <p:cNvSpPr/>
          <p:nvPr/>
        </p:nvSpPr>
        <p:spPr>
          <a:xfrm>
            <a:off x="793715" y="3292743"/>
            <a:ext cx="23487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00"/>
              <a:buFont typeface="Inter"/>
              <a:buNone/>
            </a:pPr>
            <a:r>
              <a:rPr b="1" i="0" lang="en-US" sz="20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Receita Global (2024)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3"/>
          <p:cNvSpPr/>
          <p:nvPr/>
        </p:nvSpPr>
        <p:spPr>
          <a:xfrm>
            <a:off x="793665" y="4205788"/>
            <a:ext cx="2348700" cy="9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Indústria de entretenimento em ascensão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3"/>
          <p:cNvSpPr/>
          <p:nvPr/>
        </p:nvSpPr>
        <p:spPr>
          <a:xfrm>
            <a:off x="3397568" y="2364105"/>
            <a:ext cx="2348746" cy="673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5300"/>
              <a:buFont typeface="Inter"/>
              <a:buNone/>
            </a:pPr>
            <a:r>
              <a:rPr b="1" i="0" lang="en-US" sz="53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3B+</a:t>
            </a:r>
            <a:endParaRPr b="0" i="0" sz="5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3"/>
          <p:cNvSpPr/>
          <p:nvPr/>
        </p:nvSpPr>
        <p:spPr>
          <a:xfrm>
            <a:off x="3397568" y="3292793"/>
            <a:ext cx="2348746" cy="637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00"/>
              <a:buFont typeface="Inter"/>
              <a:buNone/>
            </a:pPr>
            <a:r>
              <a:rPr b="1" i="0" lang="en-US" sz="20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Jogadores Globalmente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3"/>
          <p:cNvSpPr/>
          <p:nvPr/>
        </p:nvSpPr>
        <p:spPr>
          <a:xfrm>
            <a:off x="3373131" y="4369138"/>
            <a:ext cx="23487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Atingindo diversas plataformas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3"/>
          <p:cNvSpPr/>
          <p:nvPr/>
        </p:nvSpPr>
        <p:spPr>
          <a:xfrm>
            <a:off x="6001464" y="2364105"/>
            <a:ext cx="2348746" cy="673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5300"/>
              <a:buFont typeface="Inter"/>
              <a:buNone/>
            </a:pPr>
            <a:r>
              <a:rPr b="1" i="0" lang="en-US" sz="53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R$5B</a:t>
            </a:r>
            <a:endParaRPr b="0" i="0" sz="5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"/>
          <p:cNvSpPr/>
          <p:nvPr/>
        </p:nvSpPr>
        <p:spPr>
          <a:xfrm>
            <a:off x="6001464" y="3292793"/>
            <a:ext cx="2348746" cy="637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00"/>
              <a:buFont typeface="Inter"/>
              <a:buNone/>
            </a:pPr>
            <a:r>
              <a:rPr b="1" i="0" lang="en-US" sz="20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Mercado Brasileiro (2023)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"/>
          <p:cNvSpPr/>
          <p:nvPr/>
        </p:nvSpPr>
        <p:spPr>
          <a:xfrm>
            <a:off x="5952600" y="4282475"/>
            <a:ext cx="2725200" cy="13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Crescimento significativo e visibilidade internacional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3"/>
          <p:cNvSpPr/>
          <p:nvPr/>
        </p:nvSpPr>
        <p:spPr>
          <a:xfrm>
            <a:off x="793790" y="5589270"/>
            <a:ext cx="7556421" cy="1960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 indústria de jogos eletrônicos supera setores tradicionais em faturamento, impulsionada por avanços tecnológicos como Realidade Virtual, IA e jogos online. Esse cenário de constante inovação e expansão exige uma infraestrutura de TI robusta e segura para proteger a propriedade intelectual e garantir escalabilidade, especialmente para empresas com equipes distribuídas como a Tupã Studios.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3"/>
          <p:cNvPicPr preferRelativeResize="0"/>
          <p:nvPr/>
        </p:nvPicPr>
        <p:blipFill rotWithShape="1">
          <a:blip r:embed="rId4">
            <a:alphaModFix/>
          </a:blip>
          <a:srcRect b="15469" l="0" r="0" t="0"/>
          <a:stretch/>
        </p:blipFill>
        <p:spPr>
          <a:xfrm>
            <a:off x="212775" y="224900"/>
            <a:ext cx="581025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8" name="Google Shape;16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"/>
          <p:cNvSpPr/>
          <p:nvPr/>
        </p:nvSpPr>
        <p:spPr>
          <a:xfrm>
            <a:off x="793790" y="1610320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 Desafio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4"/>
          <p:cNvSpPr/>
          <p:nvPr/>
        </p:nvSpPr>
        <p:spPr>
          <a:xfrm>
            <a:off x="793790" y="2659261"/>
            <a:ext cx="3664744" cy="2047994"/>
          </a:xfrm>
          <a:prstGeom prst="roundRect">
            <a:avLst>
              <a:gd fmla="val 4652" name="adj"/>
            </a:avLst>
          </a:prstGeom>
          <a:solidFill>
            <a:srgbClr val="DBDBF0"/>
          </a:solidFill>
          <a:ln cap="flat" cmpd="sng" w="9525">
            <a:solidFill>
              <a:srgbClr val="C1C1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4"/>
          <p:cNvSpPr/>
          <p:nvPr/>
        </p:nvSpPr>
        <p:spPr>
          <a:xfrm>
            <a:off x="1028224" y="289369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Empresa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4"/>
          <p:cNvSpPr/>
          <p:nvPr/>
        </p:nvSpPr>
        <p:spPr>
          <a:xfrm>
            <a:off x="1028224" y="3384113"/>
            <a:ext cx="319587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210 funcionários em 4 escritórios: Matriz SP, SP II, Rio de Janeiro, Recife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4"/>
          <p:cNvSpPr/>
          <p:nvPr/>
        </p:nvSpPr>
        <p:spPr>
          <a:xfrm>
            <a:off x="4685348" y="2659261"/>
            <a:ext cx="3664863" cy="2047994"/>
          </a:xfrm>
          <a:prstGeom prst="roundRect">
            <a:avLst>
              <a:gd fmla="val 4652" name="adj"/>
            </a:avLst>
          </a:prstGeom>
          <a:solidFill>
            <a:srgbClr val="DBDBF0"/>
          </a:solidFill>
          <a:ln cap="flat" cmpd="sng" w="9525">
            <a:solidFill>
              <a:srgbClr val="C1C1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4"/>
          <p:cNvSpPr/>
          <p:nvPr/>
        </p:nvSpPr>
        <p:spPr>
          <a:xfrm>
            <a:off x="4919782" y="289369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Ativo Crítico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4"/>
          <p:cNvSpPr/>
          <p:nvPr/>
        </p:nvSpPr>
        <p:spPr>
          <a:xfrm>
            <a:off x="4919782" y="3384113"/>
            <a:ext cx="319599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Código-fonte dos jogos e propriedade intelectual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4"/>
          <p:cNvSpPr/>
          <p:nvPr/>
        </p:nvSpPr>
        <p:spPr>
          <a:xfrm>
            <a:off x="793790" y="4934069"/>
            <a:ext cx="7556421" cy="1685092"/>
          </a:xfrm>
          <a:prstGeom prst="roundRect">
            <a:avLst>
              <a:gd fmla="val 5654" name="adj"/>
            </a:avLst>
          </a:prstGeom>
          <a:solidFill>
            <a:srgbClr val="DBDBF0"/>
          </a:solidFill>
          <a:ln cap="flat" cmpd="sng" w="9525">
            <a:solidFill>
              <a:srgbClr val="C1C1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4"/>
          <p:cNvSpPr/>
          <p:nvPr/>
        </p:nvSpPr>
        <p:spPr>
          <a:xfrm>
            <a:off x="1028224" y="516850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Problema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4"/>
          <p:cNvSpPr/>
          <p:nvPr/>
        </p:nvSpPr>
        <p:spPr>
          <a:xfrm>
            <a:off x="1028224" y="5658922"/>
            <a:ext cx="708755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Proteger ativos da empresa e garantir comunicação segura entre unidades dispersas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4"/>
          <p:cNvPicPr preferRelativeResize="0"/>
          <p:nvPr/>
        </p:nvPicPr>
        <p:blipFill rotWithShape="1">
          <a:blip r:embed="rId4">
            <a:alphaModFix/>
          </a:blip>
          <a:srcRect b="15469" l="0" r="0" t="0"/>
          <a:stretch/>
        </p:blipFill>
        <p:spPr>
          <a:xfrm>
            <a:off x="212775" y="224900"/>
            <a:ext cx="581025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"/>
          <p:cNvSpPr/>
          <p:nvPr/>
        </p:nvSpPr>
        <p:spPr>
          <a:xfrm>
            <a:off x="793790" y="2018228"/>
            <a:ext cx="6299359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 Solução em 3 Pilares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86" name="Google Shape;18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3861078"/>
            <a:ext cx="4196358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5"/>
          <p:cNvSpPr/>
          <p:nvPr/>
        </p:nvSpPr>
        <p:spPr>
          <a:xfrm>
            <a:off x="1020599" y="4768325"/>
            <a:ext cx="37428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Ambiente de Rede Hibrido  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5"/>
          <p:cNvSpPr/>
          <p:nvPr/>
        </p:nvSpPr>
        <p:spPr>
          <a:xfrm>
            <a:off x="1020517" y="5304128"/>
            <a:ext cx="3742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Gerenciamento centralizado + uso da nuvem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89" name="Google Shape;18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6962" y="3520797"/>
            <a:ext cx="4196358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5"/>
          <p:cNvSpPr/>
          <p:nvPr/>
        </p:nvSpPr>
        <p:spPr>
          <a:xfrm>
            <a:off x="5443776" y="4428053"/>
            <a:ext cx="3357086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Segurança em Camadas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5"/>
          <p:cNvSpPr/>
          <p:nvPr/>
        </p:nvSpPr>
        <p:spPr>
          <a:xfrm>
            <a:off x="5443776" y="4918472"/>
            <a:ext cx="374273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Baseada em análise de vulnerabilidades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92" name="Google Shape;19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40133" y="3180636"/>
            <a:ext cx="4196358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5"/>
          <p:cNvSpPr/>
          <p:nvPr/>
        </p:nvSpPr>
        <p:spPr>
          <a:xfrm>
            <a:off x="9866948" y="4087892"/>
            <a:ext cx="299489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Infraestrutura Híbrida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5"/>
          <p:cNvSpPr/>
          <p:nvPr/>
        </p:nvSpPr>
        <p:spPr>
          <a:xfrm>
            <a:off x="9866948" y="4578310"/>
            <a:ext cx="374273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Servidores locais + nuvem estratégica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/>
          <p:nvPr/>
        </p:nvSpPr>
        <p:spPr>
          <a:xfrm>
            <a:off x="12801600" y="7785725"/>
            <a:ext cx="17577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5"/>
          <p:cNvPicPr preferRelativeResize="0"/>
          <p:nvPr/>
        </p:nvPicPr>
        <p:blipFill rotWithShape="1">
          <a:blip r:embed="rId4">
            <a:alphaModFix/>
          </a:blip>
          <a:srcRect b="15469" l="0" r="0" t="0"/>
          <a:stretch/>
        </p:blipFill>
        <p:spPr>
          <a:xfrm>
            <a:off x="212775" y="224900"/>
            <a:ext cx="581025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"/>
          <p:cNvSpPr/>
          <p:nvPr/>
        </p:nvSpPr>
        <p:spPr>
          <a:xfrm>
            <a:off x="364269" y="5128850"/>
            <a:ext cx="4680000" cy="78300"/>
          </a:xfrm>
          <a:prstGeom prst="roundRect">
            <a:avLst>
              <a:gd fmla="val 93928" name="adj"/>
            </a:avLst>
          </a:prstGeom>
          <a:solidFill>
            <a:srgbClr val="C2C3E6"/>
          </a:solidFill>
          <a:ln>
            <a:noFill/>
          </a:ln>
        </p:spPr>
        <p:txBody>
          <a:bodyPr anchorCtr="0" anchor="ctr" bIns="107825" lIns="107825" spcFirstLastPara="1" rIns="107825" wrap="square" tIns="10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23"/>
              <a:buFont typeface="Arial"/>
              <a:buNone/>
            </a:pPr>
            <a:r>
              <a:t/>
            </a:r>
            <a:endParaRPr b="0" i="0" sz="2122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6775" y="878238"/>
            <a:ext cx="8690199" cy="6473124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7"/>
          <p:cNvSpPr/>
          <p:nvPr/>
        </p:nvSpPr>
        <p:spPr>
          <a:xfrm>
            <a:off x="297675" y="2509735"/>
            <a:ext cx="5136900" cy="1972800"/>
          </a:xfrm>
          <a:prstGeom prst="roundRect">
            <a:avLst>
              <a:gd fmla="val 4761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07825" lIns="107825" spcFirstLastPara="1" rIns="107825" wrap="square" tIns="10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23"/>
              <a:buFont typeface="Arial"/>
              <a:buNone/>
            </a:pPr>
            <a:r>
              <a:t/>
            </a:r>
            <a:endParaRPr b="0" i="0" sz="2122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7"/>
          <p:cNvSpPr/>
          <p:nvPr/>
        </p:nvSpPr>
        <p:spPr>
          <a:xfrm>
            <a:off x="430833" y="2520475"/>
            <a:ext cx="4680000" cy="78300"/>
          </a:xfrm>
          <a:prstGeom prst="roundRect">
            <a:avLst>
              <a:gd fmla="val 93928" name="adj"/>
            </a:avLst>
          </a:prstGeom>
          <a:solidFill>
            <a:srgbClr val="C2C3E6"/>
          </a:solidFill>
          <a:ln>
            <a:noFill/>
          </a:ln>
        </p:spPr>
        <p:txBody>
          <a:bodyPr anchorCtr="0" anchor="ctr" bIns="107825" lIns="107825" spcFirstLastPara="1" rIns="107825" wrap="square" tIns="10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23"/>
              <a:buFont typeface="Arial"/>
              <a:buNone/>
            </a:pPr>
            <a:r>
              <a:t/>
            </a:r>
            <a:endParaRPr b="0" i="0" sz="2122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7"/>
          <p:cNvSpPr/>
          <p:nvPr/>
        </p:nvSpPr>
        <p:spPr>
          <a:xfrm>
            <a:off x="2524565" y="2185825"/>
            <a:ext cx="359400" cy="525000"/>
          </a:xfrm>
          <a:prstGeom prst="roundRect">
            <a:avLst>
              <a:gd fmla="val 223581" name="adj"/>
            </a:avLst>
          </a:prstGeom>
          <a:solidFill>
            <a:srgbClr val="C2C3E6"/>
          </a:solidFill>
          <a:ln>
            <a:noFill/>
          </a:ln>
        </p:spPr>
        <p:txBody>
          <a:bodyPr anchorCtr="0" anchor="ctr" bIns="107825" lIns="107825" spcFirstLastPara="1" rIns="107825" wrap="square" tIns="10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23"/>
              <a:buFont typeface="Arial"/>
              <a:buNone/>
            </a:pPr>
            <a:r>
              <a:t/>
            </a:r>
            <a:endParaRPr b="0" i="0" sz="2122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7"/>
          <p:cNvSpPr/>
          <p:nvPr/>
        </p:nvSpPr>
        <p:spPr>
          <a:xfrm>
            <a:off x="2632362" y="2317261"/>
            <a:ext cx="1437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74"/>
              <a:buFont typeface="Inter"/>
              <a:buNone/>
            </a:pPr>
            <a:r>
              <a:rPr b="1" i="0" lang="en-US" sz="1945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0" i="0" sz="194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7"/>
          <p:cNvSpPr/>
          <p:nvPr/>
        </p:nvSpPr>
        <p:spPr>
          <a:xfrm>
            <a:off x="430836" y="2940789"/>
            <a:ext cx="40386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33"/>
              <a:buFont typeface="Inter"/>
              <a:buNone/>
            </a:pPr>
            <a:r>
              <a:rPr b="1" i="0" lang="en-US" sz="2004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Arquitetura Hub-and-Spoke</a:t>
            </a:r>
            <a:endParaRPr b="0" i="0" sz="2004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7"/>
          <p:cNvSpPr/>
          <p:nvPr/>
        </p:nvSpPr>
        <p:spPr>
          <a:xfrm>
            <a:off x="430822" y="3325443"/>
            <a:ext cx="48705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04371" lvl="0" marL="404371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10"/>
              <a:buFont typeface="Inter"/>
              <a:buChar char="•"/>
            </a:pPr>
            <a:r>
              <a:rPr b="0" i="0" lang="en-US" sz="1709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Matriz SP como núcleo central.</a:t>
            </a:r>
            <a:endParaRPr b="0" i="0" sz="170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7"/>
          <p:cNvSpPr/>
          <p:nvPr/>
        </p:nvSpPr>
        <p:spPr>
          <a:xfrm>
            <a:off x="430829" y="3666583"/>
            <a:ext cx="33306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04371" lvl="0" marL="40437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10"/>
              <a:buFont typeface="Inter"/>
              <a:buChar char="•"/>
            </a:pPr>
            <a:r>
              <a:rPr b="0" i="0" lang="en-US" sz="1709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Tráfego centralizado para segurança e políticas.</a:t>
            </a:r>
            <a:endParaRPr b="0" i="0" sz="170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7"/>
          <p:cNvSpPr/>
          <p:nvPr/>
        </p:nvSpPr>
        <p:spPr>
          <a:xfrm>
            <a:off x="430822" y="4219976"/>
            <a:ext cx="48705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04371" lvl="0" marL="404371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10"/>
              <a:buFont typeface="Inter"/>
              <a:buChar char="•"/>
            </a:pPr>
            <a:r>
              <a:rPr b="0" i="0" lang="en-US" sz="1709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Conexões diretas e eficientes com filiais.</a:t>
            </a:r>
            <a:endParaRPr b="0" i="0" sz="170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7"/>
          <p:cNvSpPr/>
          <p:nvPr/>
        </p:nvSpPr>
        <p:spPr>
          <a:xfrm>
            <a:off x="297675" y="5503985"/>
            <a:ext cx="5136900" cy="1847400"/>
          </a:xfrm>
          <a:prstGeom prst="roundRect">
            <a:avLst>
              <a:gd fmla="val 405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07825" lIns="107825" spcFirstLastPara="1" rIns="107825" wrap="square" tIns="10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23"/>
              <a:buFont typeface="Arial"/>
              <a:buNone/>
            </a:pPr>
            <a:r>
              <a:t/>
            </a:r>
            <a:endParaRPr b="0" i="0" sz="2122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7"/>
          <p:cNvSpPr/>
          <p:nvPr/>
        </p:nvSpPr>
        <p:spPr>
          <a:xfrm>
            <a:off x="430837" y="5468809"/>
            <a:ext cx="31404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33"/>
              <a:buFont typeface="Inter"/>
              <a:buNone/>
            </a:pPr>
            <a:r>
              <a:rPr b="1" i="0" lang="en-US" sz="2004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Benefícios Chave</a:t>
            </a:r>
            <a:endParaRPr b="0" i="0" sz="2004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7"/>
          <p:cNvSpPr/>
          <p:nvPr/>
        </p:nvSpPr>
        <p:spPr>
          <a:xfrm>
            <a:off x="430822" y="5853465"/>
            <a:ext cx="48705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04371" lvl="0" marL="404371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10"/>
              <a:buFont typeface="Inter"/>
              <a:buChar char="•"/>
            </a:pPr>
            <a:r>
              <a:rPr b="0" i="0" lang="en-US" sz="1709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Controle centralizado de políticas.</a:t>
            </a:r>
            <a:endParaRPr b="0" i="0" sz="170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7"/>
          <p:cNvSpPr/>
          <p:nvPr/>
        </p:nvSpPr>
        <p:spPr>
          <a:xfrm>
            <a:off x="430822" y="6194605"/>
            <a:ext cx="48705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04371" lvl="0" marL="404371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10"/>
              <a:buFont typeface="Inter"/>
              <a:buChar char="•"/>
            </a:pPr>
            <a:r>
              <a:rPr b="0" i="0" lang="en-US" sz="1709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Proteção da propriedade intelectual.</a:t>
            </a:r>
            <a:endParaRPr b="0" i="0" sz="170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7"/>
          <p:cNvSpPr/>
          <p:nvPr/>
        </p:nvSpPr>
        <p:spPr>
          <a:xfrm>
            <a:off x="430822" y="6535745"/>
            <a:ext cx="48705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04371" lvl="0" marL="404371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10"/>
              <a:buFont typeface="Inter"/>
              <a:buChar char="•"/>
            </a:pPr>
            <a:r>
              <a:rPr b="0" i="0" lang="en-US" sz="1709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Monitoramento unificado da rede.</a:t>
            </a:r>
            <a:endParaRPr b="0" i="0" sz="170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7"/>
          <p:cNvSpPr/>
          <p:nvPr/>
        </p:nvSpPr>
        <p:spPr>
          <a:xfrm>
            <a:off x="430822" y="6876884"/>
            <a:ext cx="48705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04371" lvl="0" marL="404371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10"/>
              <a:buFont typeface="Inter"/>
              <a:buChar char="•"/>
            </a:pPr>
            <a:r>
              <a:rPr b="0" i="0" lang="en-US" sz="1709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Escalabilidade para novas unidades.</a:t>
            </a:r>
            <a:endParaRPr b="0" i="0" sz="170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7"/>
          <p:cNvSpPr/>
          <p:nvPr/>
        </p:nvSpPr>
        <p:spPr>
          <a:xfrm>
            <a:off x="12801600" y="7785725"/>
            <a:ext cx="17577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p7"/>
          <p:cNvPicPr preferRelativeResize="0"/>
          <p:nvPr/>
        </p:nvPicPr>
        <p:blipFill rotWithShape="1">
          <a:blip r:embed="rId4">
            <a:alphaModFix/>
          </a:blip>
          <a:srcRect b="15469" l="0" r="0" t="0"/>
          <a:stretch/>
        </p:blipFill>
        <p:spPr>
          <a:xfrm>
            <a:off x="212775" y="224900"/>
            <a:ext cx="581025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7"/>
          <p:cNvSpPr/>
          <p:nvPr/>
        </p:nvSpPr>
        <p:spPr>
          <a:xfrm>
            <a:off x="2524565" y="4958451"/>
            <a:ext cx="359400" cy="419100"/>
          </a:xfrm>
          <a:prstGeom prst="roundRect">
            <a:avLst>
              <a:gd fmla="val 223581" name="adj"/>
            </a:avLst>
          </a:prstGeom>
          <a:solidFill>
            <a:srgbClr val="C2C3E6"/>
          </a:solidFill>
          <a:ln>
            <a:noFill/>
          </a:ln>
        </p:spPr>
        <p:txBody>
          <a:bodyPr anchorCtr="0" anchor="ctr" bIns="107825" lIns="107825" spcFirstLastPara="1" rIns="107825" wrap="square" tIns="10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23"/>
              <a:buFont typeface="Arial"/>
              <a:buNone/>
            </a:pPr>
            <a:r>
              <a:t/>
            </a:r>
            <a:endParaRPr b="0" i="0" sz="2122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7"/>
          <p:cNvSpPr/>
          <p:nvPr/>
        </p:nvSpPr>
        <p:spPr>
          <a:xfrm>
            <a:off x="2632362" y="5063400"/>
            <a:ext cx="1437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74"/>
              <a:buFont typeface="Inter"/>
              <a:buNone/>
            </a:pPr>
            <a:r>
              <a:rPr b="1" i="0" lang="en-US" sz="1945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0" i="0" sz="194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7"/>
          <p:cNvSpPr/>
          <p:nvPr/>
        </p:nvSpPr>
        <p:spPr>
          <a:xfrm>
            <a:off x="945370" y="1026670"/>
            <a:ext cx="53190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Inter"/>
              <a:buNone/>
            </a:pPr>
            <a:r>
              <a:rPr b="1" i="0" lang="en-US" sz="26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Topologia de Rede Tupã Studios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23" name="Google Shape;223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15200" y="0"/>
            <a:ext cx="73152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7"/>
          <p:cNvSpPr/>
          <p:nvPr/>
        </p:nvSpPr>
        <p:spPr>
          <a:xfrm>
            <a:off x="2524490" y="4905488"/>
            <a:ext cx="359400" cy="525000"/>
          </a:xfrm>
          <a:prstGeom prst="roundRect">
            <a:avLst>
              <a:gd fmla="val 223581" name="adj"/>
            </a:avLst>
          </a:prstGeom>
          <a:solidFill>
            <a:srgbClr val="C2C3E6"/>
          </a:solidFill>
          <a:ln>
            <a:noFill/>
          </a:ln>
        </p:spPr>
        <p:txBody>
          <a:bodyPr anchorCtr="0" anchor="ctr" bIns="107825" lIns="107825" spcFirstLastPara="1" rIns="107825" wrap="square" tIns="10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23"/>
              <a:buFont typeface="Arial"/>
              <a:buNone/>
            </a:pPr>
            <a:r>
              <a:t/>
            </a:r>
            <a:endParaRPr b="0" i="0" sz="2122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7"/>
          <p:cNvSpPr/>
          <p:nvPr/>
        </p:nvSpPr>
        <p:spPr>
          <a:xfrm>
            <a:off x="2632287" y="5036924"/>
            <a:ext cx="1437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74"/>
              <a:buFont typeface="Inter"/>
              <a:buNone/>
            </a:pPr>
            <a:r>
              <a:rPr b="1" i="0" lang="en-US" sz="1945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0" i="0" sz="194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8"/>
          <p:cNvSpPr/>
          <p:nvPr/>
        </p:nvSpPr>
        <p:spPr>
          <a:xfrm>
            <a:off x="793790" y="682823"/>
            <a:ext cx="10093166" cy="637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Inter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Pilar 1B: Arquitetura de Rede Local (LAN)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8"/>
          <p:cNvSpPr/>
          <p:nvPr/>
        </p:nvSpPr>
        <p:spPr>
          <a:xfrm>
            <a:off x="793790" y="1729026"/>
            <a:ext cx="13042821" cy="9801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 infraestrutura de redes da Tupã Studios foi projetada com base em um modelo de gerenciamento centralizado, visando máxima segurança, escalabilidade e resiliência. A Matriz em São Paulo funciona como o núcleo de toda a rede, com a filial de São Paulo II servindo como um site de redundância estratégica.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8"/>
          <p:cNvSpPr/>
          <p:nvPr/>
        </p:nvSpPr>
        <p:spPr>
          <a:xfrm>
            <a:off x="793790" y="2938701"/>
            <a:ext cx="6419374" cy="2201942"/>
          </a:xfrm>
          <a:prstGeom prst="roundRect">
            <a:avLst>
              <a:gd fmla="val 4983" name="adj"/>
            </a:avLst>
          </a:prstGeom>
          <a:solidFill>
            <a:srgbClr val="FFFFFF"/>
          </a:solidFill>
          <a:ln cap="flat" cmpd="sng" w="22850">
            <a:solidFill>
              <a:srgbClr val="C1C1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8"/>
          <p:cNvSpPr/>
          <p:nvPr/>
        </p:nvSpPr>
        <p:spPr>
          <a:xfrm>
            <a:off x="770930" y="2938701"/>
            <a:ext cx="91440" cy="2201942"/>
          </a:xfrm>
          <a:prstGeom prst="roundRect">
            <a:avLst>
              <a:gd fmla="val 93767" name="adj"/>
            </a:avLst>
          </a:prstGeom>
          <a:solidFill>
            <a:srgbClr val="C2C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8"/>
          <p:cNvSpPr/>
          <p:nvPr/>
        </p:nvSpPr>
        <p:spPr>
          <a:xfrm>
            <a:off x="1089303" y="3165634"/>
            <a:ext cx="4446865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00"/>
              <a:buFont typeface="Inter"/>
              <a:buNone/>
            </a:pPr>
            <a:r>
              <a:rPr b="1" i="0" lang="en-US" sz="20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Roteador de Borda (Router/Firewall)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8"/>
          <p:cNvSpPr/>
          <p:nvPr/>
        </p:nvSpPr>
        <p:spPr>
          <a:xfrm>
            <a:off x="1089303" y="3606879"/>
            <a:ext cx="5896928" cy="9801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Presente nas unidades de SP, Rio e Recife, atua como um portão seguro. Integra firewall para inspecionar e proteger todo o tráfego, aplicando políticas de segurança.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8"/>
          <p:cNvSpPr/>
          <p:nvPr/>
        </p:nvSpPr>
        <p:spPr>
          <a:xfrm>
            <a:off x="7417237" y="2938701"/>
            <a:ext cx="6419374" cy="2201942"/>
          </a:xfrm>
          <a:prstGeom prst="roundRect">
            <a:avLst>
              <a:gd fmla="val 4983" name="adj"/>
            </a:avLst>
          </a:prstGeom>
          <a:solidFill>
            <a:srgbClr val="FFFFFF"/>
          </a:solidFill>
          <a:ln cap="flat" cmpd="sng" w="22850">
            <a:solidFill>
              <a:srgbClr val="C1C1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8"/>
          <p:cNvSpPr/>
          <p:nvPr/>
        </p:nvSpPr>
        <p:spPr>
          <a:xfrm>
            <a:off x="7394377" y="2938701"/>
            <a:ext cx="91440" cy="2201942"/>
          </a:xfrm>
          <a:prstGeom prst="roundRect">
            <a:avLst>
              <a:gd fmla="val 93767" name="adj"/>
            </a:avLst>
          </a:prstGeom>
          <a:solidFill>
            <a:srgbClr val="C2C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8"/>
          <p:cNvSpPr/>
          <p:nvPr/>
        </p:nvSpPr>
        <p:spPr>
          <a:xfrm>
            <a:off x="7712750" y="3165634"/>
            <a:ext cx="3529013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00"/>
              <a:buFont typeface="Inter"/>
              <a:buNone/>
            </a:pPr>
            <a:r>
              <a:rPr b="1" i="0" lang="en-US" sz="20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Camada de Core (Switch L3)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8"/>
          <p:cNvSpPr/>
          <p:nvPr/>
        </p:nvSpPr>
        <p:spPr>
          <a:xfrm>
            <a:off x="7712750" y="3606879"/>
            <a:ext cx="5896928" cy="1306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 coração da rede local, este Switch Layer 3 interconecta servidores e segmentos de rede (VLANs) em alta velocidade. Seu roteamento interno otimiza a performance e permite o crescimento da rede.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8"/>
          <p:cNvSpPr/>
          <p:nvPr/>
        </p:nvSpPr>
        <p:spPr>
          <a:xfrm>
            <a:off x="793790" y="5344716"/>
            <a:ext cx="6419374" cy="2201942"/>
          </a:xfrm>
          <a:prstGeom prst="roundRect">
            <a:avLst>
              <a:gd fmla="val 4983" name="adj"/>
            </a:avLst>
          </a:prstGeom>
          <a:solidFill>
            <a:srgbClr val="FFFFFF"/>
          </a:solidFill>
          <a:ln cap="flat" cmpd="sng" w="22850">
            <a:solidFill>
              <a:srgbClr val="C1C1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8"/>
          <p:cNvSpPr/>
          <p:nvPr/>
        </p:nvSpPr>
        <p:spPr>
          <a:xfrm>
            <a:off x="770930" y="5344716"/>
            <a:ext cx="91440" cy="2201942"/>
          </a:xfrm>
          <a:prstGeom prst="roundRect">
            <a:avLst>
              <a:gd fmla="val 93767" name="adj"/>
            </a:avLst>
          </a:prstGeom>
          <a:solidFill>
            <a:srgbClr val="C2C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8"/>
          <p:cNvSpPr/>
          <p:nvPr/>
        </p:nvSpPr>
        <p:spPr>
          <a:xfrm>
            <a:off x="1089303" y="5571649"/>
            <a:ext cx="3859054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00"/>
              <a:buFont typeface="Inter"/>
              <a:buNone/>
            </a:pPr>
            <a:r>
              <a:rPr b="1" i="0" lang="en-US" sz="20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Camada de Acesso (Switch L2)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8"/>
          <p:cNvSpPr/>
          <p:nvPr/>
        </p:nvSpPr>
        <p:spPr>
          <a:xfrm>
            <a:off x="1089303" y="6012894"/>
            <a:ext cx="5896928" cy="9801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Distribuídos pelos setores, os Switches Layer 2 conectam diretamente os dispositivos dos colaboradores, como computadores, impressoras e pontos de acesso Wi-Fi.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8"/>
          <p:cNvSpPr/>
          <p:nvPr/>
        </p:nvSpPr>
        <p:spPr>
          <a:xfrm>
            <a:off x="7417237" y="5344716"/>
            <a:ext cx="6419374" cy="2201942"/>
          </a:xfrm>
          <a:prstGeom prst="roundRect">
            <a:avLst>
              <a:gd fmla="val 4983" name="adj"/>
            </a:avLst>
          </a:prstGeom>
          <a:solidFill>
            <a:srgbClr val="FFFFFF"/>
          </a:solidFill>
          <a:ln cap="flat" cmpd="sng" w="22850">
            <a:solidFill>
              <a:srgbClr val="C1C1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8"/>
          <p:cNvSpPr/>
          <p:nvPr/>
        </p:nvSpPr>
        <p:spPr>
          <a:xfrm>
            <a:off x="7394377" y="5344716"/>
            <a:ext cx="91440" cy="2201942"/>
          </a:xfrm>
          <a:prstGeom prst="roundRect">
            <a:avLst>
              <a:gd fmla="val 93767" name="adj"/>
            </a:avLst>
          </a:prstGeom>
          <a:solidFill>
            <a:srgbClr val="C2C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8"/>
          <p:cNvSpPr/>
          <p:nvPr/>
        </p:nvSpPr>
        <p:spPr>
          <a:xfrm>
            <a:off x="7712750" y="5571649"/>
            <a:ext cx="3784044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00"/>
              <a:buFont typeface="Inter"/>
              <a:buNone/>
            </a:pPr>
            <a:r>
              <a:rPr b="1" i="0" lang="en-US" sz="20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Conectividade Sem Fio (Wi-Fi)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8"/>
          <p:cNvSpPr/>
          <p:nvPr/>
        </p:nvSpPr>
        <p:spPr>
          <a:xfrm>
            <a:off x="7712750" y="6012894"/>
            <a:ext cx="5896928" cy="1306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Pontos de acesso (APs) fornecem uma rede Wi-Fi corporativa segura, garantindo mobilidade e conectividade para dispositivos móveis, inclusive para equipes de manutenção e limpeza.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8"/>
          <p:cNvSpPr/>
          <p:nvPr/>
        </p:nvSpPr>
        <p:spPr>
          <a:xfrm>
            <a:off x="12801600" y="7770362"/>
            <a:ext cx="17577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8"/>
          <p:cNvPicPr preferRelativeResize="0"/>
          <p:nvPr/>
        </p:nvPicPr>
        <p:blipFill rotWithShape="1">
          <a:blip r:embed="rId3">
            <a:alphaModFix/>
          </a:blip>
          <a:srcRect b="15469" l="0" r="0" t="0"/>
          <a:stretch/>
        </p:blipFill>
        <p:spPr>
          <a:xfrm>
            <a:off x="212775" y="224900"/>
            <a:ext cx="581025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aa12b1c7ca_2_9"/>
          <p:cNvSpPr/>
          <p:nvPr/>
        </p:nvSpPr>
        <p:spPr>
          <a:xfrm>
            <a:off x="1478075" y="3059150"/>
            <a:ext cx="116742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66"/>
              <a:buFont typeface="Inter"/>
              <a:buNone/>
            </a:pPr>
            <a:r>
              <a:rPr b="0" i="0" lang="en-US" sz="1566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Exemplo Rede Classe A: 10.x.x.x</a:t>
            </a:r>
            <a:endParaRPr b="0" i="0" sz="156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3aa12b1c7ca_2_9"/>
          <p:cNvSpPr/>
          <p:nvPr/>
        </p:nvSpPr>
        <p:spPr>
          <a:xfrm>
            <a:off x="1478120" y="3369263"/>
            <a:ext cx="11674200" cy="4088400"/>
          </a:xfrm>
          <a:prstGeom prst="roundRect">
            <a:avLst>
              <a:gd fmla="val 2086" name="adj"/>
            </a:avLst>
          </a:prstGeom>
          <a:noFill/>
          <a:ln cap="flat" cmpd="sng" w="9525">
            <a:solidFill>
              <a:srgbClr val="000000">
                <a:alpha val="7058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825" lIns="81825" spcFirstLastPara="1" rIns="81825" wrap="square" tIns="818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3"/>
              <a:buFont typeface="Arial"/>
              <a:buNone/>
            </a:pPr>
            <a:r>
              <a:t/>
            </a:r>
            <a:endParaRPr b="0" i="0" sz="125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3aa12b1c7ca_2_9"/>
          <p:cNvSpPr/>
          <p:nvPr/>
        </p:nvSpPr>
        <p:spPr>
          <a:xfrm>
            <a:off x="1484940" y="3376084"/>
            <a:ext cx="11660700" cy="582000"/>
          </a:xfrm>
          <a:prstGeom prst="rect">
            <a:avLst/>
          </a:prstGeom>
          <a:solidFill>
            <a:srgbClr val="FFFFFF">
              <a:alpha val="3137"/>
            </a:srgbClr>
          </a:solidFill>
          <a:ln>
            <a:noFill/>
          </a:ln>
        </p:spPr>
        <p:txBody>
          <a:bodyPr anchorCtr="0" anchor="ctr" bIns="81825" lIns="81825" spcFirstLastPara="1" rIns="81825" wrap="square" tIns="818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3"/>
              <a:buFont typeface="Arial"/>
              <a:buNone/>
            </a:pPr>
            <a:r>
              <a:t/>
            </a:r>
            <a:endParaRPr b="0" i="0" sz="125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3aa12b1c7ca_2_9"/>
          <p:cNvSpPr/>
          <p:nvPr/>
        </p:nvSpPr>
        <p:spPr>
          <a:xfrm>
            <a:off x="1688275" y="3504713"/>
            <a:ext cx="11253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66"/>
              <a:buFont typeface="Inter"/>
              <a:buNone/>
            </a:pPr>
            <a:r>
              <a:rPr b="0" i="0" lang="en-US" sz="1566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Local</a:t>
            </a:r>
            <a:endParaRPr b="0" i="0" sz="156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3aa12b1c7ca_2_9"/>
          <p:cNvSpPr/>
          <p:nvPr/>
        </p:nvSpPr>
        <p:spPr>
          <a:xfrm>
            <a:off x="3226185" y="3504713"/>
            <a:ext cx="16113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66"/>
              <a:buFont typeface="Inter"/>
              <a:buNone/>
            </a:pPr>
            <a:r>
              <a:rPr b="0" i="0" lang="en-US" sz="1566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ID Site</a:t>
            </a:r>
            <a:endParaRPr b="0" i="0" sz="156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3aa12b1c7ca_2_9"/>
          <p:cNvSpPr/>
          <p:nvPr/>
        </p:nvSpPr>
        <p:spPr>
          <a:xfrm>
            <a:off x="5250372" y="3504713"/>
            <a:ext cx="17175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66"/>
              <a:buFont typeface="Inter"/>
              <a:buNone/>
            </a:pPr>
            <a:r>
              <a:rPr b="0" i="0" lang="en-US" sz="1566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Setor</a:t>
            </a:r>
            <a:endParaRPr b="0" i="0" sz="156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3aa12b1c7ca_2_9"/>
          <p:cNvSpPr/>
          <p:nvPr/>
        </p:nvSpPr>
        <p:spPr>
          <a:xfrm>
            <a:off x="7380702" y="3504713"/>
            <a:ext cx="8595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66"/>
              <a:buFont typeface="Inter"/>
              <a:buNone/>
            </a:pPr>
            <a:r>
              <a:rPr b="0" i="0" lang="en-US" sz="1566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ID VLAN</a:t>
            </a:r>
            <a:endParaRPr b="0" i="0" sz="156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3aa12b1c7ca_2_9"/>
          <p:cNvSpPr/>
          <p:nvPr/>
        </p:nvSpPr>
        <p:spPr>
          <a:xfrm>
            <a:off x="8652826" y="3504713"/>
            <a:ext cx="11838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66"/>
              <a:buFont typeface="Inter"/>
              <a:buNone/>
            </a:pPr>
            <a:r>
              <a:rPr b="0" i="0" lang="en-US" sz="1566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Dispositivo</a:t>
            </a:r>
            <a:endParaRPr b="0" i="0" sz="156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3aa12b1c7ca_2_9"/>
          <p:cNvSpPr/>
          <p:nvPr/>
        </p:nvSpPr>
        <p:spPr>
          <a:xfrm>
            <a:off x="10249137" y="3504713"/>
            <a:ext cx="26934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66"/>
              <a:buFont typeface="Inter"/>
              <a:buNone/>
            </a:pPr>
            <a:r>
              <a:rPr b="0" i="0" lang="en-US" sz="1566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Rede Resultante</a:t>
            </a:r>
            <a:endParaRPr b="0" i="0" sz="156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3aa12b1c7ca_2_9"/>
          <p:cNvSpPr/>
          <p:nvPr/>
        </p:nvSpPr>
        <p:spPr>
          <a:xfrm>
            <a:off x="1484940" y="3958168"/>
            <a:ext cx="11660700" cy="582000"/>
          </a:xfrm>
          <a:prstGeom prst="rect">
            <a:avLst/>
          </a:prstGeom>
          <a:solidFill>
            <a:srgbClr val="000000">
              <a:alpha val="3137"/>
            </a:srgbClr>
          </a:solidFill>
          <a:ln>
            <a:noFill/>
          </a:ln>
        </p:spPr>
        <p:txBody>
          <a:bodyPr anchorCtr="0" anchor="ctr" bIns="81825" lIns="81825" spcFirstLastPara="1" rIns="81825" wrap="square" tIns="818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3"/>
              <a:buFont typeface="Arial"/>
              <a:buNone/>
            </a:pPr>
            <a:r>
              <a:t/>
            </a:r>
            <a:endParaRPr b="0" i="0" sz="125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3aa12b1c7ca_2_9"/>
          <p:cNvSpPr/>
          <p:nvPr/>
        </p:nvSpPr>
        <p:spPr>
          <a:xfrm>
            <a:off x="1688275" y="4086798"/>
            <a:ext cx="11253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6"/>
              <a:buFont typeface="Arial"/>
              <a:buNone/>
            </a:pPr>
            <a:r>
              <a:t/>
            </a:r>
            <a:endParaRPr b="0" i="0" sz="156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3aa12b1c7ca_2_9"/>
          <p:cNvSpPr/>
          <p:nvPr/>
        </p:nvSpPr>
        <p:spPr>
          <a:xfrm>
            <a:off x="3226185" y="4086798"/>
            <a:ext cx="16113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66"/>
              <a:buFont typeface="Inter"/>
              <a:buNone/>
            </a:pPr>
            <a:r>
              <a:rPr b="0" i="0" lang="en-US" sz="1566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10</a:t>
            </a:r>
            <a:endParaRPr b="0" i="0" sz="156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3aa12b1c7ca_2_9"/>
          <p:cNvSpPr/>
          <p:nvPr/>
        </p:nvSpPr>
        <p:spPr>
          <a:xfrm>
            <a:off x="5250372" y="4086798"/>
            <a:ext cx="17175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66"/>
              <a:buFont typeface="Inter"/>
              <a:buNone/>
            </a:pPr>
            <a:r>
              <a:rPr b="0" i="0" lang="en-US" sz="1566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Servidores</a:t>
            </a:r>
            <a:endParaRPr b="0" i="0" sz="156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3aa12b1c7ca_2_9"/>
          <p:cNvSpPr/>
          <p:nvPr/>
        </p:nvSpPr>
        <p:spPr>
          <a:xfrm>
            <a:off x="7380702" y="4086798"/>
            <a:ext cx="8595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66"/>
              <a:buFont typeface="Inter"/>
              <a:buNone/>
            </a:pPr>
            <a:r>
              <a:rPr b="0" i="0" lang="en-US" sz="1566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10</a:t>
            </a:r>
            <a:endParaRPr b="0" i="0" sz="156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3aa12b1c7ca_2_9"/>
          <p:cNvSpPr/>
          <p:nvPr/>
        </p:nvSpPr>
        <p:spPr>
          <a:xfrm>
            <a:off x="8652826" y="4086798"/>
            <a:ext cx="11838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66"/>
              <a:buFont typeface="Inter"/>
              <a:buNone/>
            </a:pPr>
            <a:r>
              <a:rPr b="0" i="0" lang="en-US" sz="1566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50-254</a:t>
            </a:r>
            <a:endParaRPr b="0" i="0" sz="156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3aa12b1c7ca_2_9"/>
          <p:cNvSpPr/>
          <p:nvPr/>
        </p:nvSpPr>
        <p:spPr>
          <a:xfrm>
            <a:off x="10249137" y="4086798"/>
            <a:ext cx="26934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66"/>
              <a:buFont typeface="Inter"/>
              <a:buNone/>
            </a:pPr>
            <a:r>
              <a:rPr b="0" i="0" lang="en-US" sz="1566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10.10.10.x</a:t>
            </a:r>
            <a:endParaRPr b="0" i="0" sz="156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3aa12b1c7ca_2_9"/>
          <p:cNvSpPr/>
          <p:nvPr/>
        </p:nvSpPr>
        <p:spPr>
          <a:xfrm>
            <a:off x="1484940" y="4540252"/>
            <a:ext cx="11660700" cy="582000"/>
          </a:xfrm>
          <a:prstGeom prst="rect">
            <a:avLst/>
          </a:prstGeom>
          <a:solidFill>
            <a:srgbClr val="FFFFFF">
              <a:alpha val="3137"/>
            </a:srgbClr>
          </a:solidFill>
          <a:ln>
            <a:noFill/>
          </a:ln>
        </p:spPr>
        <p:txBody>
          <a:bodyPr anchorCtr="0" anchor="ctr" bIns="81825" lIns="81825" spcFirstLastPara="1" rIns="81825" wrap="square" tIns="818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3"/>
              <a:buFont typeface="Arial"/>
              <a:buNone/>
            </a:pPr>
            <a:r>
              <a:t/>
            </a:r>
            <a:endParaRPr b="0" i="0" sz="125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3aa12b1c7ca_2_9"/>
          <p:cNvSpPr/>
          <p:nvPr/>
        </p:nvSpPr>
        <p:spPr>
          <a:xfrm>
            <a:off x="1688275" y="4668883"/>
            <a:ext cx="11253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6"/>
              <a:buFont typeface="Arial"/>
              <a:buNone/>
            </a:pPr>
            <a:r>
              <a:t/>
            </a:r>
            <a:endParaRPr b="0" i="0" sz="156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3aa12b1c7ca_2_9"/>
          <p:cNvSpPr/>
          <p:nvPr/>
        </p:nvSpPr>
        <p:spPr>
          <a:xfrm>
            <a:off x="3226185" y="4668883"/>
            <a:ext cx="16113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66"/>
              <a:buFont typeface="Inter"/>
              <a:buNone/>
            </a:pPr>
            <a:r>
              <a:rPr b="0" i="0" lang="en-US" sz="1566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10</a:t>
            </a:r>
            <a:endParaRPr b="0" i="0" sz="156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3aa12b1c7ca_2_9"/>
          <p:cNvSpPr/>
          <p:nvPr/>
        </p:nvSpPr>
        <p:spPr>
          <a:xfrm>
            <a:off x="5250372" y="4668883"/>
            <a:ext cx="17175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66"/>
              <a:buFont typeface="Inter"/>
              <a:buNone/>
            </a:pPr>
            <a:r>
              <a:rPr b="0" i="0" lang="en-US" sz="1566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Desenvolvimento</a:t>
            </a:r>
            <a:endParaRPr b="0" i="0" sz="156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3aa12b1c7ca_2_9"/>
          <p:cNvSpPr/>
          <p:nvPr/>
        </p:nvSpPr>
        <p:spPr>
          <a:xfrm>
            <a:off x="7380702" y="4668883"/>
            <a:ext cx="8595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66"/>
              <a:buFont typeface="Inter"/>
              <a:buNone/>
            </a:pPr>
            <a:r>
              <a:rPr b="0" i="0" lang="en-US" sz="1566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20</a:t>
            </a:r>
            <a:endParaRPr b="0" i="0" sz="156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3aa12b1c7ca_2_9"/>
          <p:cNvSpPr/>
          <p:nvPr/>
        </p:nvSpPr>
        <p:spPr>
          <a:xfrm>
            <a:off x="8652826" y="4668883"/>
            <a:ext cx="11838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66"/>
              <a:buFont typeface="Inter"/>
              <a:buNone/>
            </a:pPr>
            <a:r>
              <a:rPr b="0" i="0" lang="en-US" sz="1566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50-254</a:t>
            </a:r>
            <a:endParaRPr b="0" i="0" sz="156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g3aa12b1c7ca_2_9"/>
          <p:cNvSpPr/>
          <p:nvPr/>
        </p:nvSpPr>
        <p:spPr>
          <a:xfrm>
            <a:off x="10249137" y="4668883"/>
            <a:ext cx="26934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66"/>
              <a:buFont typeface="Inter"/>
              <a:buNone/>
            </a:pPr>
            <a:r>
              <a:rPr b="0" i="0" lang="en-US" sz="1566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10.10.20.x</a:t>
            </a:r>
            <a:endParaRPr b="0" i="0" sz="156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g3aa12b1c7ca_2_9"/>
          <p:cNvSpPr/>
          <p:nvPr/>
        </p:nvSpPr>
        <p:spPr>
          <a:xfrm>
            <a:off x="1484940" y="5122337"/>
            <a:ext cx="11660700" cy="582000"/>
          </a:xfrm>
          <a:prstGeom prst="rect">
            <a:avLst/>
          </a:prstGeom>
          <a:solidFill>
            <a:srgbClr val="000000">
              <a:alpha val="3137"/>
            </a:srgbClr>
          </a:solidFill>
          <a:ln>
            <a:noFill/>
          </a:ln>
        </p:spPr>
        <p:txBody>
          <a:bodyPr anchorCtr="0" anchor="ctr" bIns="81825" lIns="81825" spcFirstLastPara="1" rIns="81825" wrap="square" tIns="818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3"/>
              <a:buFont typeface="Arial"/>
              <a:buNone/>
            </a:pPr>
            <a:r>
              <a:t/>
            </a:r>
            <a:endParaRPr b="0" i="0" sz="125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3aa12b1c7ca_2_9"/>
          <p:cNvSpPr/>
          <p:nvPr/>
        </p:nvSpPr>
        <p:spPr>
          <a:xfrm>
            <a:off x="1688275" y="5250967"/>
            <a:ext cx="11253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66"/>
              <a:buFont typeface="Inter"/>
              <a:buNone/>
            </a:pPr>
            <a:r>
              <a:rPr b="0" i="0" lang="en-US" sz="1566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Matriz SP</a:t>
            </a:r>
            <a:endParaRPr b="0" i="0" sz="156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3aa12b1c7ca_2_9"/>
          <p:cNvSpPr/>
          <p:nvPr/>
        </p:nvSpPr>
        <p:spPr>
          <a:xfrm>
            <a:off x="3226185" y="5250967"/>
            <a:ext cx="16113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66"/>
              <a:buFont typeface="Inter"/>
              <a:buNone/>
            </a:pPr>
            <a:r>
              <a:rPr b="0" i="0" lang="en-US" sz="1566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10</a:t>
            </a:r>
            <a:endParaRPr b="0" i="0" sz="156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3aa12b1c7ca_2_9"/>
          <p:cNvSpPr/>
          <p:nvPr/>
        </p:nvSpPr>
        <p:spPr>
          <a:xfrm>
            <a:off x="5250372" y="5250967"/>
            <a:ext cx="17175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66"/>
              <a:buFont typeface="Inter"/>
              <a:buNone/>
            </a:pPr>
            <a:r>
              <a:rPr b="0" i="0" lang="en-US" sz="1566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Corporativo</a:t>
            </a:r>
            <a:endParaRPr b="0" i="0" sz="156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3aa12b1c7ca_2_9"/>
          <p:cNvSpPr/>
          <p:nvPr/>
        </p:nvSpPr>
        <p:spPr>
          <a:xfrm>
            <a:off x="7380702" y="5250967"/>
            <a:ext cx="8595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66"/>
              <a:buFont typeface="Inter"/>
              <a:buNone/>
            </a:pPr>
            <a:r>
              <a:rPr b="0" i="0" lang="en-US" sz="1566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30</a:t>
            </a:r>
            <a:endParaRPr b="0" i="0" sz="156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3aa12b1c7ca_2_9"/>
          <p:cNvSpPr/>
          <p:nvPr/>
        </p:nvSpPr>
        <p:spPr>
          <a:xfrm>
            <a:off x="8652826" y="5250967"/>
            <a:ext cx="11838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66"/>
              <a:buFont typeface="Inter"/>
              <a:buNone/>
            </a:pPr>
            <a:r>
              <a:rPr b="0" i="0" lang="en-US" sz="1566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50-254</a:t>
            </a:r>
            <a:endParaRPr b="0" i="0" sz="156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3aa12b1c7ca_2_9"/>
          <p:cNvSpPr/>
          <p:nvPr/>
        </p:nvSpPr>
        <p:spPr>
          <a:xfrm>
            <a:off x="10249137" y="5250967"/>
            <a:ext cx="26934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66"/>
              <a:buFont typeface="Inter"/>
              <a:buNone/>
            </a:pPr>
            <a:r>
              <a:rPr b="0" i="0" lang="en-US" sz="1566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10.10.30.x</a:t>
            </a:r>
            <a:endParaRPr b="0" i="0" sz="156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3aa12b1c7ca_2_9"/>
          <p:cNvSpPr/>
          <p:nvPr/>
        </p:nvSpPr>
        <p:spPr>
          <a:xfrm>
            <a:off x="1484940" y="5704422"/>
            <a:ext cx="11660700" cy="582000"/>
          </a:xfrm>
          <a:prstGeom prst="rect">
            <a:avLst/>
          </a:prstGeom>
          <a:solidFill>
            <a:srgbClr val="FFFFFF">
              <a:alpha val="3137"/>
            </a:srgbClr>
          </a:solidFill>
          <a:ln>
            <a:noFill/>
          </a:ln>
        </p:spPr>
        <p:txBody>
          <a:bodyPr anchorCtr="0" anchor="ctr" bIns="81825" lIns="81825" spcFirstLastPara="1" rIns="81825" wrap="square" tIns="818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3"/>
              <a:buFont typeface="Arial"/>
              <a:buNone/>
            </a:pPr>
            <a:r>
              <a:t/>
            </a:r>
            <a:endParaRPr b="0" i="0" sz="125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g3aa12b1c7ca_2_9"/>
          <p:cNvSpPr/>
          <p:nvPr/>
        </p:nvSpPr>
        <p:spPr>
          <a:xfrm>
            <a:off x="1688275" y="5833051"/>
            <a:ext cx="11253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6"/>
              <a:buFont typeface="Arial"/>
              <a:buNone/>
            </a:pPr>
            <a:r>
              <a:t/>
            </a:r>
            <a:endParaRPr b="0" i="0" sz="156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3aa12b1c7ca_2_9"/>
          <p:cNvSpPr/>
          <p:nvPr/>
        </p:nvSpPr>
        <p:spPr>
          <a:xfrm>
            <a:off x="3226185" y="5833051"/>
            <a:ext cx="16113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66"/>
              <a:buFont typeface="Inter"/>
              <a:buNone/>
            </a:pPr>
            <a:r>
              <a:rPr b="0" i="0" lang="en-US" sz="1566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10</a:t>
            </a:r>
            <a:endParaRPr b="0" i="0" sz="156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3aa12b1c7ca_2_9"/>
          <p:cNvSpPr/>
          <p:nvPr/>
        </p:nvSpPr>
        <p:spPr>
          <a:xfrm>
            <a:off x="5250372" y="5833051"/>
            <a:ext cx="17175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66"/>
              <a:buFont typeface="Inter"/>
              <a:buNone/>
            </a:pPr>
            <a:r>
              <a:rPr b="0" i="0" lang="en-US" sz="1566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Segurança</a:t>
            </a:r>
            <a:endParaRPr b="0" i="0" sz="156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3aa12b1c7ca_2_9"/>
          <p:cNvSpPr/>
          <p:nvPr/>
        </p:nvSpPr>
        <p:spPr>
          <a:xfrm>
            <a:off x="7380702" y="5833051"/>
            <a:ext cx="8595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66"/>
              <a:buFont typeface="Inter"/>
              <a:buNone/>
            </a:pPr>
            <a:r>
              <a:rPr b="0" i="0" lang="en-US" sz="1566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40</a:t>
            </a:r>
            <a:endParaRPr b="0" i="0" sz="156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3aa12b1c7ca_2_9"/>
          <p:cNvSpPr/>
          <p:nvPr/>
        </p:nvSpPr>
        <p:spPr>
          <a:xfrm>
            <a:off x="8652826" y="5833051"/>
            <a:ext cx="11838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66"/>
              <a:buFont typeface="Inter"/>
              <a:buNone/>
            </a:pPr>
            <a:r>
              <a:rPr b="0" i="0" lang="en-US" sz="1566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50-254</a:t>
            </a:r>
            <a:endParaRPr b="0" i="0" sz="156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3aa12b1c7ca_2_9"/>
          <p:cNvSpPr/>
          <p:nvPr/>
        </p:nvSpPr>
        <p:spPr>
          <a:xfrm>
            <a:off x="10249137" y="5833051"/>
            <a:ext cx="26934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66"/>
              <a:buFont typeface="Inter"/>
              <a:buNone/>
            </a:pPr>
            <a:r>
              <a:rPr b="0" i="0" lang="en-US" sz="1566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10.10.40.x</a:t>
            </a:r>
            <a:endParaRPr b="0" i="0" sz="156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3aa12b1c7ca_2_9"/>
          <p:cNvSpPr/>
          <p:nvPr/>
        </p:nvSpPr>
        <p:spPr>
          <a:xfrm>
            <a:off x="1484940" y="6286506"/>
            <a:ext cx="11660700" cy="582000"/>
          </a:xfrm>
          <a:prstGeom prst="rect">
            <a:avLst/>
          </a:prstGeom>
          <a:solidFill>
            <a:srgbClr val="000000">
              <a:alpha val="3137"/>
            </a:srgbClr>
          </a:solidFill>
          <a:ln>
            <a:noFill/>
          </a:ln>
        </p:spPr>
        <p:txBody>
          <a:bodyPr anchorCtr="0" anchor="ctr" bIns="81825" lIns="81825" spcFirstLastPara="1" rIns="81825" wrap="square" tIns="818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3"/>
              <a:buFont typeface="Arial"/>
              <a:buNone/>
            </a:pPr>
            <a:r>
              <a:t/>
            </a:r>
            <a:endParaRPr b="0" i="0" sz="125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g3aa12b1c7ca_2_9"/>
          <p:cNvSpPr/>
          <p:nvPr/>
        </p:nvSpPr>
        <p:spPr>
          <a:xfrm>
            <a:off x="1688275" y="6415136"/>
            <a:ext cx="11253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6"/>
              <a:buFont typeface="Arial"/>
              <a:buNone/>
            </a:pPr>
            <a:r>
              <a:t/>
            </a:r>
            <a:endParaRPr b="0" i="0" sz="156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g3aa12b1c7ca_2_9"/>
          <p:cNvSpPr/>
          <p:nvPr/>
        </p:nvSpPr>
        <p:spPr>
          <a:xfrm>
            <a:off x="3226185" y="6415136"/>
            <a:ext cx="16113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66"/>
              <a:buFont typeface="Inter"/>
              <a:buNone/>
            </a:pPr>
            <a:r>
              <a:rPr b="0" i="0" lang="en-US" sz="1566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10</a:t>
            </a:r>
            <a:endParaRPr b="0" i="0" sz="156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3aa12b1c7ca_2_9"/>
          <p:cNvSpPr/>
          <p:nvPr/>
        </p:nvSpPr>
        <p:spPr>
          <a:xfrm>
            <a:off x="5250372" y="6415136"/>
            <a:ext cx="17175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66"/>
              <a:buFont typeface="Inter"/>
              <a:buNone/>
            </a:pPr>
            <a:r>
              <a:rPr b="0" i="0" lang="en-US" sz="1566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Wi-Fi Visitantes</a:t>
            </a:r>
            <a:endParaRPr b="0" i="0" sz="156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3aa12b1c7ca_2_9"/>
          <p:cNvSpPr/>
          <p:nvPr/>
        </p:nvSpPr>
        <p:spPr>
          <a:xfrm>
            <a:off x="7380702" y="6415136"/>
            <a:ext cx="8595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66"/>
              <a:buFont typeface="Inter"/>
              <a:buNone/>
            </a:pPr>
            <a:r>
              <a:rPr b="0" i="0" lang="en-US" sz="1566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50</a:t>
            </a:r>
            <a:endParaRPr b="0" i="0" sz="156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3aa12b1c7ca_2_9"/>
          <p:cNvSpPr/>
          <p:nvPr/>
        </p:nvSpPr>
        <p:spPr>
          <a:xfrm>
            <a:off x="8652826" y="6415136"/>
            <a:ext cx="11838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66"/>
              <a:buFont typeface="Inter"/>
              <a:buNone/>
            </a:pPr>
            <a:r>
              <a:rPr b="0" i="0" lang="en-US" sz="1566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50-254</a:t>
            </a:r>
            <a:endParaRPr b="0" i="0" sz="156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3aa12b1c7ca_2_9"/>
          <p:cNvSpPr/>
          <p:nvPr/>
        </p:nvSpPr>
        <p:spPr>
          <a:xfrm>
            <a:off x="10249137" y="6415136"/>
            <a:ext cx="26934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66"/>
              <a:buFont typeface="Inter"/>
              <a:buNone/>
            </a:pPr>
            <a:r>
              <a:rPr b="0" i="0" lang="en-US" sz="1566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10.10.50.x</a:t>
            </a:r>
            <a:endParaRPr b="0" i="0" sz="156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3aa12b1c7ca_2_9"/>
          <p:cNvSpPr/>
          <p:nvPr/>
        </p:nvSpPr>
        <p:spPr>
          <a:xfrm>
            <a:off x="1484940" y="6868591"/>
            <a:ext cx="11660700" cy="582000"/>
          </a:xfrm>
          <a:prstGeom prst="rect">
            <a:avLst/>
          </a:prstGeom>
          <a:solidFill>
            <a:srgbClr val="FFFFFF">
              <a:alpha val="3137"/>
            </a:srgbClr>
          </a:solidFill>
          <a:ln>
            <a:noFill/>
          </a:ln>
        </p:spPr>
        <p:txBody>
          <a:bodyPr anchorCtr="0" anchor="ctr" bIns="81825" lIns="81825" spcFirstLastPara="1" rIns="81825" wrap="square" tIns="818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3"/>
              <a:buFont typeface="Arial"/>
              <a:buNone/>
            </a:pPr>
            <a:r>
              <a:t/>
            </a:r>
            <a:endParaRPr b="0" i="0" sz="125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3aa12b1c7ca_2_9"/>
          <p:cNvSpPr/>
          <p:nvPr/>
        </p:nvSpPr>
        <p:spPr>
          <a:xfrm>
            <a:off x="1688275" y="6997220"/>
            <a:ext cx="11253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6"/>
              <a:buFont typeface="Arial"/>
              <a:buNone/>
            </a:pPr>
            <a:r>
              <a:t/>
            </a:r>
            <a:endParaRPr b="0" i="0" sz="156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g3aa12b1c7ca_2_9"/>
          <p:cNvSpPr/>
          <p:nvPr/>
        </p:nvSpPr>
        <p:spPr>
          <a:xfrm>
            <a:off x="3226185" y="6997220"/>
            <a:ext cx="16113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66"/>
              <a:buFont typeface="Inter"/>
              <a:buNone/>
            </a:pPr>
            <a:r>
              <a:rPr b="0" i="0" lang="en-US" sz="1566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10</a:t>
            </a:r>
            <a:endParaRPr b="0" i="0" sz="156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3aa12b1c7ca_2_9"/>
          <p:cNvSpPr/>
          <p:nvPr/>
        </p:nvSpPr>
        <p:spPr>
          <a:xfrm>
            <a:off x="5250372" y="6997220"/>
            <a:ext cx="17175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66"/>
              <a:buFont typeface="Inter"/>
              <a:buNone/>
            </a:pPr>
            <a:r>
              <a:rPr b="0" i="0" lang="en-US" sz="1566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Gerenciamento</a:t>
            </a:r>
            <a:endParaRPr b="0" i="0" sz="156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3aa12b1c7ca_2_9"/>
          <p:cNvSpPr/>
          <p:nvPr/>
        </p:nvSpPr>
        <p:spPr>
          <a:xfrm>
            <a:off x="7380702" y="6997220"/>
            <a:ext cx="8595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66"/>
              <a:buFont typeface="Inter"/>
              <a:buNone/>
            </a:pPr>
            <a:r>
              <a:rPr b="0" i="0" lang="en-US" sz="1566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99</a:t>
            </a:r>
            <a:endParaRPr b="0" i="0" sz="156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3aa12b1c7ca_2_9"/>
          <p:cNvSpPr/>
          <p:nvPr/>
        </p:nvSpPr>
        <p:spPr>
          <a:xfrm>
            <a:off x="8652826" y="6997220"/>
            <a:ext cx="11838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66"/>
              <a:buFont typeface="Inter"/>
              <a:buNone/>
            </a:pPr>
            <a:r>
              <a:rPr b="0" i="0" lang="en-US" sz="1566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50-254</a:t>
            </a:r>
            <a:endParaRPr b="0" i="0" sz="156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3aa12b1c7ca_2_9"/>
          <p:cNvSpPr/>
          <p:nvPr/>
        </p:nvSpPr>
        <p:spPr>
          <a:xfrm>
            <a:off x="10249137" y="6997220"/>
            <a:ext cx="26934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66"/>
              <a:buFont typeface="Inter"/>
              <a:buNone/>
            </a:pPr>
            <a:r>
              <a:rPr b="0" i="0" lang="en-US" sz="1566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10.10.99.x</a:t>
            </a:r>
            <a:endParaRPr b="0" i="0" sz="156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3aa12b1c7ca_2_9"/>
          <p:cNvSpPr/>
          <p:nvPr/>
        </p:nvSpPr>
        <p:spPr>
          <a:xfrm>
            <a:off x="12801600" y="7770362"/>
            <a:ext cx="17577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g3aa12b1c7ca_2_9"/>
          <p:cNvSpPr/>
          <p:nvPr/>
        </p:nvSpPr>
        <p:spPr>
          <a:xfrm>
            <a:off x="942600" y="1242325"/>
            <a:ext cx="131280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36"/>
              <a:buFont typeface="Inter"/>
              <a:buNone/>
            </a:pPr>
            <a:r>
              <a:rPr b="0" i="0" lang="en-US" sz="1652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Nossa infraestrutura de rede corporativa utiliza o vasto range de rede privada </a:t>
            </a:r>
            <a:r>
              <a:rPr b="1" i="0" lang="en-US" sz="1652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10.0.0.0/8</a:t>
            </a:r>
            <a:r>
              <a:rPr b="0" i="0" lang="en-US" sz="1652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 Essa escolha foi feita para garantir uma capacidade de endereçamento ampla, permitindo futuras expansões da rede sem a necessidade de reestruturação complexa.</a:t>
            </a:r>
            <a:endParaRPr b="0" i="0" sz="1652" u="none" cap="none" strike="noStrike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36"/>
              <a:buFont typeface="Inter"/>
              <a:buNone/>
            </a:pPr>
            <a:r>
              <a:t/>
            </a:r>
            <a:endParaRPr b="0" i="0" sz="1652" u="none" cap="none" strike="noStrike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9" name="Google Shape;309;g3aa12b1c7ca_2_9"/>
          <p:cNvSpPr/>
          <p:nvPr/>
        </p:nvSpPr>
        <p:spPr>
          <a:xfrm>
            <a:off x="942500" y="2132400"/>
            <a:ext cx="131280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36"/>
              <a:buFont typeface="Inter"/>
              <a:buNone/>
            </a:pPr>
            <a:r>
              <a:rPr b="0" i="0" lang="en-US" sz="1652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 estrutura de endereçamento segue um padrão </a:t>
            </a:r>
            <a:r>
              <a:rPr b="1" i="0" lang="en-US" sz="1652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hierárquico,</a:t>
            </a:r>
            <a:r>
              <a:rPr b="0" i="0" lang="en-US" sz="1652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facilitando a identificação e o gerenciamento: </a:t>
            </a:r>
            <a:r>
              <a:rPr b="1" i="0" lang="en-US" sz="1652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10.[site].[vlan].[device]</a:t>
            </a:r>
            <a:r>
              <a:rPr b="0" i="0" lang="en-US" sz="1652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b="0" i="0" sz="1652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g3aa12b1c7ca_2_9"/>
          <p:cNvSpPr txBox="1"/>
          <p:nvPr/>
        </p:nvSpPr>
        <p:spPr>
          <a:xfrm>
            <a:off x="836675" y="535075"/>
            <a:ext cx="76671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Arial"/>
              <a:buNone/>
            </a:pPr>
            <a:r>
              <a:rPr b="1" i="0" lang="en-US" sz="265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Endereçamento IP da Rede</a:t>
            </a:r>
            <a:endParaRPr b="0" i="0" sz="26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1" name="Google Shape;311;g3aa12b1c7ca_2_9"/>
          <p:cNvPicPr preferRelativeResize="0"/>
          <p:nvPr/>
        </p:nvPicPr>
        <p:blipFill rotWithShape="1">
          <a:blip r:embed="rId3">
            <a:alphaModFix/>
          </a:blip>
          <a:srcRect b="15469" l="0" r="0" t="0"/>
          <a:stretch/>
        </p:blipFill>
        <p:spPr>
          <a:xfrm>
            <a:off x="212775" y="224900"/>
            <a:ext cx="581026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3aa12b1c7ca_2_9"/>
          <p:cNvSpPr txBox="1"/>
          <p:nvPr/>
        </p:nvSpPr>
        <p:spPr>
          <a:xfrm>
            <a:off x="11962600" y="7578875"/>
            <a:ext cx="234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Fonte: Autores do projeto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9"/>
          <p:cNvSpPr/>
          <p:nvPr/>
        </p:nvSpPr>
        <p:spPr>
          <a:xfrm>
            <a:off x="793790" y="768429"/>
            <a:ext cx="9232344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50"/>
              <a:buFont typeface="Inter"/>
              <a:buNone/>
            </a:pPr>
            <a:r>
              <a:rPr b="1" i="0" lang="en-US" sz="35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Servidores e Gerenciamento Centralizado</a:t>
            </a:r>
            <a:endParaRPr b="0" i="0" sz="3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9"/>
          <p:cNvSpPr/>
          <p:nvPr/>
        </p:nvSpPr>
        <p:spPr>
          <a:xfrm>
            <a:off x="793790" y="1698308"/>
            <a:ext cx="13042821" cy="580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b="0" i="0" lang="en-US" sz="14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 poder de processamento e gerenciamento é centralizado estrategicamente nas unidades de São Paulo para maior controle e segurança da propriedade intelectual e operações da Tupã Studios.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9"/>
          <p:cNvSpPr/>
          <p:nvPr/>
        </p:nvSpPr>
        <p:spPr>
          <a:xfrm>
            <a:off x="793790" y="2482929"/>
            <a:ext cx="4226600" cy="4193500"/>
          </a:xfrm>
          <a:prstGeom prst="roundRect">
            <a:avLst>
              <a:gd fmla="val 1817" name="adj"/>
            </a:avLst>
          </a:prstGeom>
          <a:solidFill>
            <a:srgbClr val="FFFFFF"/>
          </a:solidFill>
          <a:ln cap="flat" cmpd="sng" w="22850">
            <a:solidFill>
              <a:srgbClr val="C1C1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9"/>
          <p:cNvSpPr/>
          <p:nvPr/>
        </p:nvSpPr>
        <p:spPr>
          <a:xfrm>
            <a:off x="816650" y="2505789"/>
            <a:ext cx="4180880" cy="544354"/>
          </a:xfrm>
          <a:prstGeom prst="roundRect">
            <a:avLst>
              <a:gd fmla="val 8961" name="adj"/>
            </a:avLst>
          </a:prstGeom>
          <a:solidFill>
            <a:srgbClr val="DBDB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22" name="Google Shape;32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0942" y="2637949"/>
            <a:ext cx="272177" cy="272177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9"/>
          <p:cNvSpPr/>
          <p:nvPr/>
        </p:nvSpPr>
        <p:spPr>
          <a:xfrm>
            <a:off x="998101" y="3231594"/>
            <a:ext cx="2726293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Matriz SP (Hub Primário)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9"/>
          <p:cNvSpPr/>
          <p:nvPr/>
        </p:nvSpPr>
        <p:spPr>
          <a:xfrm>
            <a:off x="998101" y="3623905"/>
            <a:ext cx="3817977" cy="8708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b="1" i="0" lang="en-US" sz="14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Função:</a:t>
            </a:r>
            <a:r>
              <a:rPr b="0" i="0" lang="en-US" sz="14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Centro de comando da rede, abrigando servidores críticos para toda a empresa.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9"/>
          <p:cNvSpPr/>
          <p:nvPr/>
        </p:nvSpPr>
        <p:spPr>
          <a:xfrm>
            <a:off x="998101" y="4603552"/>
            <a:ext cx="3817977" cy="580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b="1" i="0" lang="en-US" sz="14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Servidor de Rede:</a:t>
            </a:r>
            <a:r>
              <a:rPr b="0" i="0" lang="en-US" sz="14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DNS, DHCP, Active Directory.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9"/>
          <p:cNvSpPr/>
          <p:nvPr/>
        </p:nvSpPr>
        <p:spPr>
          <a:xfrm>
            <a:off x="998101" y="5247561"/>
            <a:ext cx="3817977" cy="580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b="1" i="0" lang="en-US" sz="14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Servidor de Código-Fonte:</a:t>
            </a:r>
            <a:r>
              <a:rPr b="0" i="0" lang="en-US" sz="14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Proteção do principal ativo intelectual.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9"/>
          <p:cNvSpPr/>
          <p:nvPr/>
        </p:nvSpPr>
        <p:spPr>
          <a:xfrm>
            <a:off x="998101" y="5891570"/>
            <a:ext cx="3817977" cy="580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b="1" i="0" lang="en-US" sz="14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Servidor de Backups:</a:t>
            </a:r>
            <a:r>
              <a:rPr b="0" i="0" lang="en-US" sz="14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Dados administrativos, jurídicos e de RH.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9"/>
          <p:cNvSpPr/>
          <p:nvPr/>
        </p:nvSpPr>
        <p:spPr>
          <a:xfrm>
            <a:off x="5201841" y="2482929"/>
            <a:ext cx="4226600" cy="4193500"/>
          </a:xfrm>
          <a:prstGeom prst="roundRect">
            <a:avLst>
              <a:gd fmla="val 1817" name="adj"/>
            </a:avLst>
          </a:prstGeom>
          <a:solidFill>
            <a:srgbClr val="FFFFFF"/>
          </a:solidFill>
          <a:ln cap="flat" cmpd="sng" w="22850">
            <a:solidFill>
              <a:srgbClr val="C1C1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9"/>
          <p:cNvSpPr/>
          <p:nvPr/>
        </p:nvSpPr>
        <p:spPr>
          <a:xfrm>
            <a:off x="5224701" y="2505789"/>
            <a:ext cx="4180880" cy="544354"/>
          </a:xfrm>
          <a:prstGeom prst="roundRect">
            <a:avLst>
              <a:gd fmla="val 8961" name="adj"/>
            </a:avLst>
          </a:prstGeom>
          <a:solidFill>
            <a:srgbClr val="DBDB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30" name="Google Shape;33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8993" y="2637949"/>
            <a:ext cx="272177" cy="272177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9"/>
          <p:cNvSpPr/>
          <p:nvPr/>
        </p:nvSpPr>
        <p:spPr>
          <a:xfrm>
            <a:off x="5406152" y="3231594"/>
            <a:ext cx="3556278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Filial SP II (Hub de Redundância)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9"/>
          <p:cNvSpPr/>
          <p:nvPr/>
        </p:nvSpPr>
        <p:spPr>
          <a:xfrm>
            <a:off x="5406152" y="3623905"/>
            <a:ext cx="3817977" cy="580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b="1" i="0" lang="en-US" sz="14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Função:</a:t>
            </a:r>
            <a:r>
              <a:rPr b="0" i="0" lang="en-US" sz="14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Garante a continuidade dos negócios e suporte ao desenvolvimento.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9"/>
          <p:cNvSpPr/>
          <p:nvPr/>
        </p:nvSpPr>
        <p:spPr>
          <a:xfrm>
            <a:off x="5406150" y="4313275"/>
            <a:ext cx="38181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b="1" i="0" lang="en-US" sz="14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Servidor de Rede de Contingência:</a:t>
            </a:r>
            <a:r>
              <a:rPr b="0" i="0" lang="en-US" sz="14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Ativação em caso de falha no Hub Primário.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9"/>
          <p:cNvSpPr/>
          <p:nvPr/>
        </p:nvSpPr>
        <p:spPr>
          <a:xfrm>
            <a:off x="5406164" y="5078286"/>
            <a:ext cx="38181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b="1" i="0" lang="en-US" sz="14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Backup de Código-Fonte:</a:t>
            </a:r>
            <a:r>
              <a:rPr b="0" i="0" lang="en-US" sz="14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Redundância do ativo crítico.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9"/>
          <p:cNvSpPr/>
          <p:nvPr/>
        </p:nvSpPr>
        <p:spPr>
          <a:xfrm>
            <a:off x="5406164" y="5764645"/>
            <a:ext cx="38181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b="1" i="0" lang="en-US" sz="14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Servidor de Build de Testes (QA)/P&amp;D:</a:t>
            </a:r>
            <a:r>
              <a:rPr b="0" i="0" lang="en-US" sz="14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Para validação de jogos e updates.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9"/>
          <p:cNvSpPr/>
          <p:nvPr/>
        </p:nvSpPr>
        <p:spPr>
          <a:xfrm>
            <a:off x="9609892" y="2482929"/>
            <a:ext cx="4226719" cy="4193500"/>
          </a:xfrm>
          <a:prstGeom prst="roundRect">
            <a:avLst>
              <a:gd fmla="val 1817" name="adj"/>
            </a:avLst>
          </a:prstGeom>
          <a:solidFill>
            <a:srgbClr val="FFFFFF"/>
          </a:solidFill>
          <a:ln cap="flat" cmpd="sng" w="22850">
            <a:solidFill>
              <a:srgbClr val="C1C1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9"/>
          <p:cNvSpPr/>
          <p:nvPr/>
        </p:nvSpPr>
        <p:spPr>
          <a:xfrm>
            <a:off x="9632752" y="2505789"/>
            <a:ext cx="4180999" cy="544354"/>
          </a:xfrm>
          <a:prstGeom prst="roundRect">
            <a:avLst>
              <a:gd fmla="val 8961" name="adj"/>
            </a:avLst>
          </a:prstGeom>
          <a:solidFill>
            <a:srgbClr val="DBDB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38" name="Google Shape;338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87163" y="2637949"/>
            <a:ext cx="272177" cy="272177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9"/>
          <p:cNvSpPr/>
          <p:nvPr/>
        </p:nvSpPr>
        <p:spPr>
          <a:xfrm>
            <a:off x="9814203" y="3231594"/>
            <a:ext cx="3255407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Conectividade WAN e Nuvem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9"/>
          <p:cNvSpPr/>
          <p:nvPr/>
        </p:nvSpPr>
        <p:spPr>
          <a:xfrm>
            <a:off x="9814203" y="3623905"/>
            <a:ext cx="3818096" cy="8708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b="1" i="0" lang="en-US" sz="14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Hub-and-Spoke:</a:t>
            </a:r>
            <a:r>
              <a:rPr b="0" i="0" lang="en-US" sz="14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Rio e Recife conectam via VPN segura à Matriz SP, roteando todo o tráfego pelo firewall central.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9"/>
          <p:cNvSpPr/>
          <p:nvPr/>
        </p:nvSpPr>
        <p:spPr>
          <a:xfrm>
            <a:off x="9814203" y="4603552"/>
            <a:ext cx="3818096" cy="11610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b="1" i="0" lang="en-US" sz="14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Nuvem (Google Cloud):</a:t>
            </a:r>
            <a:r>
              <a:rPr b="0" i="0" lang="en-US" sz="14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Exclusivamente para hospedar servidores de jogos multiplayer, garantindo baixa latência e isolamento da rede corporativa.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9"/>
          <p:cNvSpPr/>
          <p:nvPr/>
        </p:nvSpPr>
        <p:spPr>
          <a:xfrm>
            <a:off x="793790" y="6880503"/>
            <a:ext cx="13042821" cy="580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b="0" i="0" lang="en-US" sz="14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Essa estrutura assegura que, mesmo com equipes distribuídas, a segurança e a performance da rede sejam mantidas em níveis elevados, com pontos de redundância para evitar interrupções.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9"/>
          <p:cNvSpPr/>
          <p:nvPr/>
        </p:nvSpPr>
        <p:spPr>
          <a:xfrm>
            <a:off x="12801600" y="7785725"/>
            <a:ext cx="17577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p9"/>
          <p:cNvPicPr preferRelativeResize="0"/>
          <p:nvPr/>
        </p:nvPicPr>
        <p:blipFill rotWithShape="1">
          <a:blip r:embed="rId6">
            <a:alphaModFix/>
          </a:blip>
          <a:srcRect b="15469" l="0" r="0" t="0"/>
          <a:stretch/>
        </p:blipFill>
        <p:spPr>
          <a:xfrm>
            <a:off x="212775" y="224900"/>
            <a:ext cx="581025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Gamer</dc:creator>
</cp:coreProperties>
</file>